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01" r:id="rId3"/>
    <p:sldId id="275" r:id="rId4"/>
    <p:sldId id="259" r:id="rId5"/>
    <p:sldId id="323" r:id="rId6"/>
    <p:sldId id="262" r:id="rId7"/>
    <p:sldId id="317" r:id="rId8"/>
    <p:sldId id="304" r:id="rId9"/>
    <p:sldId id="319" r:id="rId10"/>
    <p:sldId id="28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80" r:id="rId20"/>
    <p:sldId id="272" r:id="rId21"/>
    <p:sldId id="314" r:id="rId22"/>
    <p:sldId id="283" r:id="rId23"/>
    <p:sldId id="311" r:id="rId24"/>
    <p:sldId id="290" r:id="rId25"/>
    <p:sldId id="291" r:id="rId26"/>
    <p:sldId id="273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intrudsoc.rkomi.ru/page/11940/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no_timan@mail.ru" TargetMode="External"/><Relationship Id="rId5" Type="http://schemas.openxmlformats.org/officeDocument/2006/relationships/hyperlink" Target="https://anocsontiman.ru/" TargetMode="External"/><Relationship Id="rId4" Type="http://schemas.openxmlformats.org/officeDocument/2006/relationships/hyperlink" Target="https://vk.com/ano_tima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mailto:ano_timan@mail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3202E04-6035-4262-A714-D2F48B723707}"/>
              </a:ext>
            </a:extLst>
          </p:cNvPr>
          <p:cNvSpPr/>
          <p:nvPr/>
        </p:nvSpPr>
        <p:spPr>
          <a:xfrm>
            <a:off x="683568" y="428604"/>
            <a:ext cx="7776864" cy="293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Автономная некоммерческая организация </a:t>
            </a:r>
          </a:p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Межрайонный центр социального обслуживания населения</a:t>
            </a:r>
          </a:p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 «</a:t>
            </a:r>
            <a:r>
              <a:rPr lang="ru-RU" sz="3600" b="1" i="1" dirty="0" err="1">
                <a:solidFill>
                  <a:srgbClr val="7030A0"/>
                </a:solidFill>
              </a:rPr>
              <a:t>Тиман</a:t>
            </a:r>
            <a:r>
              <a:rPr lang="ru-RU" sz="3600" b="1" i="1" dirty="0">
                <a:solidFill>
                  <a:srgbClr val="7030A0"/>
                </a:solidFill>
              </a:rPr>
              <a:t>» </a:t>
            </a:r>
            <a:endParaRPr lang="ru-RU" sz="3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3357562"/>
            <a:ext cx="3719316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442913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Годовой отчет за 2018 год.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95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-42067"/>
            <a:ext cx="9072594" cy="694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Целью создания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АНО ЦСОН «</a:t>
            </a:r>
            <a:r>
              <a:rPr kumimoji="0" lang="ru-RU" sz="16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Тиман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 является предоставление социальных услуг гражданам (далее – получатели социальных услуг) в целях улучшения условий их жизнедеятельности и (или) расширения их возможностей самостоятельно обеспечивать свои основные жизненные потребности.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Виды деятельности:</a:t>
            </a:r>
            <a:endParaRPr kumimoji="0" lang="ru-RU" sz="165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оказание социально-бытовых услуг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направленных на поддержание жизнедеятельности получателей социальных услуг в быту;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оказание социально-медицинских услуг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направленных на поддержание и сохранение здоровья получателей социальных услуг путем организации ухода, оказания содействия в проведении оздоровительных мероприятий,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3) систематического наблюдения за получателями социальных услуг для выявления отклонений в состоянии их здоровья;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4)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оказание социально-психологических услуг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предусматривающих оказание помощи в коррекции психологического состояния получателей социальных услуг для адаптации в социальной среде;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5)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оказание социально-педагогических услуг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направленных на профилактику отклонений в поведении и развитии личности получателей социальных услуг, формирование у них позитивных интересов (в том числе в сфере досуга), организацию их досуга;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6)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оказание социально-трудовых услуг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направленных на оказание помощи получателям социальных услуг в трудоустройстве и в решении других проблем, связанных с трудовой адаптацией;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7)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оказание социально-правовых услуг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направленных на оказание помощи получателям социальных услуг в получении юридических услуг, в том числе бесплатно, в защите прав и законных интересов получателей социальных услуг;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8)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оказание срочных социальных услуг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9) осуществление благотворительной деятельности, а также оказание спонсорской помощи за счет средств, полученных от предпринимательской и иной приносящей доход деятельности.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2844" y="-5417"/>
            <a:ext cx="878687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По итогам конкурса на предоставление субсидий за счет средств республиканского бюджета Республики Коми некоммерческим организациям, не являющимся государственными учреждениями, оказывающими социальные услуги в форме социального обслуживания на дому с автономной некоммерческой организации Межрайонный центр социального обслуживания населения «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Тиман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» заключено Соглашение.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Субсидия предоставляется на период с "01" октября 2017 года по "31" декабря 2019 года.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	Показателем результативности использования Субсидии является: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среднегодовая  численность  получателей  социальных  услуг  получающих  социальные  услуги составляет 699 человек.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7030A0"/>
                </a:solidFill>
              </a:rPr>
              <a:t>	АНО ЦСОН «</a:t>
            </a:r>
            <a:r>
              <a:rPr lang="ru-RU" sz="2200" b="1" dirty="0" err="1" smtClean="0">
                <a:solidFill>
                  <a:srgbClr val="7030A0"/>
                </a:solidFill>
              </a:rPr>
              <a:t>Тиман</a:t>
            </a:r>
            <a:r>
              <a:rPr lang="ru-RU" sz="2200" b="1" dirty="0" smtClean="0">
                <a:solidFill>
                  <a:srgbClr val="7030A0"/>
                </a:solidFill>
              </a:rPr>
              <a:t>» предоставляет социальные услуги в форме социального обслуживания на дому на территориях городского округа «Ухта» и городского округа «Вуктыл» Республики Коми.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	Среднегодовое количество социальных услуг, необходимых для оказания данным получателям социальных услуг составляет 248232 единицы.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9580" y="1785927"/>
          <a:ext cx="5704840" cy="1244346"/>
        </p:xfrm>
        <a:graphic>
          <a:graphicData uri="http://schemas.openxmlformats.org/drawingml/2006/table">
            <a:tbl>
              <a:tblPr/>
              <a:tblGrid>
                <a:gridCol w="3876040"/>
                <a:gridCol w="609600"/>
                <a:gridCol w="609600"/>
                <a:gridCol w="609600"/>
              </a:tblGrid>
              <a:tr h="175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ухта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вуктыл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обслуженных граждан января по декабрь 2018 года, вт.ч.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рамках № 195-ФЗ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в рамках № 442-ФЗ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2844" y="107721"/>
            <a:ext cx="885831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50050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Численность получателей социальных услуг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50050" algn="r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50050" algn="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обслуженных граждан на 31.12.2018 года - 833 человек, в т.ч. 626 человек МОГО «Ухта» и 207 человек МОГО «Вуктыл».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2844" y="2773917"/>
            <a:ext cx="86440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впервые принятых граждан на социальное обслуживание в 2018 году - 159 чел.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9580" y="4158753"/>
          <a:ext cx="5704840" cy="1270511"/>
        </p:xfrm>
        <a:graphic>
          <a:graphicData uri="http://schemas.openxmlformats.org/drawingml/2006/table">
            <a:tbl>
              <a:tblPr/>
              <a:tblGrid>
                <a:gridCol w="3876040"/>
                <a:gridCol w="609600"/>
                <a:gridCol w="609600"/>
                <a:gridCol w="609600"/>
              </a:tblGrid>
              <a:tr h="268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ухта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вуктыл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впервые принятых граждан на социальное обслуживание  с 01.01.2018  по 31.12. 2018 (всего)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4296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</a:rPr>
              <a:t>Количество </a:t>
            </a:r>
            <a:r>
              <a:rPr lang="ru-RU" sz="2300" b="1" dirty="0" smtClean="0">
                <a:solidFill>
                  <a:srgbClr val="FF0000"/>
                </a:solidFill>
              </a:rPr>
              <a:t>предоставленных социальных </a:t>
            </a:r>
            <a:r>
              <a:rPr lang="ru-RU" sz="2300" b="1" dirty="0" smtClean="0">
                <a:solidFill>
                  <a:srgbClr val="FF0000"/>
                </a:solidFill>
              </a:rPr>
              <a:t>услуг</a:t>
            </a:r>
          </a:p>
          <a:p>
            <a:r>
              <a:rPr lang="ru-RU" sz="2300" b="1" dirty="0" smtClean="0">
                <a:solidFill>
                  <a:srgbClr val="7030A0"/>
                </a:solidFill>
              </a:rPr>
              <a:t> </a:t>
            </a:r>
            <a:endParaRPr lang="ru-RU" sz="1000" b="1" dirty="0" smtClean="0">
              <a:solidFill>
                <a:srgbClr val="7030A0"/>
              </a:solidFill>
            </a:endParaRPr>
          </a:p>
          <a:p>
            <a:r>
              <a:rPr lang="ru-RU" sz="2300" b="1" dirty="0" smtClean="0">
                <a:solidFill>
                  <a:srgbClr val="7030A0"/>
                </a:solidFill>
              </a:rPr>
              <a:t>За 2018 года социальное обслуживание получили 833 человека, которым было оказано 248 273  социальных услуг, что на 41 услугу больше </a:t>
            </a:r>
            <a:r>
              <a:rPr lang="ru-RU" sz="23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среднегодового количества социальных услуг.</a:t>
            </a:r>
            <a:endParaRPr lang="ru-RU" sz="23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2155461"/>
          <a:ext cx="7643866" cy="3912455"/>
        </p:xfrm>
        <a:graphic>
          <a:graphicData uri="http://schemas.openxmlformats.org/drawingml/2006/table">
            <a:tbl>
              <a:tblPr/>
              <a:tblGrid>
                <a:gridCol w="6229696"/>
                <a:gridCol w="1414170"/>
              </a:tblGrid>
              <a:tr h="971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предоставленных услуг гражданам, признанным нуждающимися в социальном обслуживании, в рамках ИППСУ, ед. - всего, в том числе по видам услуг: </a:t>
                      </a:r>
                    </a:p>
                    <a:p>
                      <a:pPr indent="177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 отчетный период:  за 2018</a:t>
                      </a:r>
                    </a:p>
                  </a:txBody>
                  <a:tcPr marL="71072" marR="8105" marT="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248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273 услуг</a:t>
                      </a:r>
                    </a:p>
                  </a:txBody>
                  <a:tcPr marL="8105" marR="8105" marT="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03"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социально-бытовых</a:t>
                      </a:r>
                    </a:p>
                  </a:txBody>
                  <a:tcPr marL="71072" marR="8105" marT="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201 056</a:t>
                      </a:r>
                    </a:p>
                  </a:txBody>
                  <a:tcPr marL="8105" marR="8105" marT="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02"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социально-медицинских</a:t>
                      </a:r>
                    </a:p>
                  </a:txBody>
                  <a:tcPr marL="71072" marR="8105" marT="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41803</a:t>
                      </a:r>
                    </a:p>
                  </a:txBody>
                  <a:tcPr marL="8105" marR="8105" marT="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02"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социально-психологических</a:t>
                      </a:r>
                    </a:p>
                  </a:txBody>
                  <a:tcPr marL="71072" marR="8105" marT="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3313</a:t>
                      </a:r>
                    </a:p>
                  </a:txBody>
                  <a:tcPr marL="8105" marR="8105" marT="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02"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социально-педагогических</a:t>
                      </a:r>
                    </a:p>
                  </a:txBody>
                  <a:tcPr marL="71072" marR="8105" marT="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8105" marR="8105" marT="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02"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социально-трудовых</a:t>
                      </a:r>
                    </a:p>
                  </a:txBody>
                  <a:tcPr marL="71072" marR="8105" marT="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8105" marR="8105" marT="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37"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социально-правовых</a:t>
                      </a:r>
                    </a:p>
                  </a:txBody>
                  <a:tcPr marL="71072" marR="8105" marT="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2101</a:t>
                      </a:r>
                    </a:p>
                  </a:txBody>
                  <a:tcPr marL="8105" marR="8105" marT="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42852"/>
            <a:ext cx="885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отделениях социального обслуживания на дому АНО ЦСОН «</a:t>
            </a:r>
            <a:r>
              <a:rPr lang="ru-RU" dirty="0" err="1" smtClean="0"/>
              <a:t>Тиман</a:t>
            </a:r>
            <a:r>
              <a:rPr lang="ru-RU" dirty="0" smtClean="0"/>
              <a:t>» реализуется </a:t>
            </a:r>
            <a:r>
              <a:rPr lang="ru-RU" b="1" dirty="0" smtClean="0">
                <a:solidFill>
                  <a:srgbClr val="FF0000"/>
                </a:solidFill>
              </a:rPr>
              <a:t>программа «Радость в дом»</a:t>
            </a:r>
            <a:r>
              <a:rPr lang="ru-RU" dirty="0" smtClean="0"/>
              <a:t>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поздравление на дому обслуживаемых граждан с праздничными, памятными датами. В мероприятиях участвуют ученики младших классов и дети дошкольного возраста. Поздравления проводятся по месту жительства получателя услуг. В результате поздравлений улучшается эмоциональное настроение и общее самочувствие получателей социальных услуг, повышается уверенность в своих силах и в завтрашнем дне. За 2018 год охвачено 177 человек.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3697" y="2214554"/>
            <a:ext cx="2030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/>
              <a:t>День матери</a:t>
            </a:r>
            <a:endParaRPr lang="ru-RU" sz="24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D1C6BD-D133-4656-99B8-6476150EC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1" y="2786058"/>
            <a:ext cx="2786082" cy="2715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03E7CA6-E9A9-46B2-9845-139E7ED1CD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2786058"/>
            <a:ext cx="2894206" cy="2715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857356" y="5715016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Обслуживаемые ОСО на дому № 1</a:t>
            </a:r>
          </a:p>
          <a:p>
            <a:pPr algn="ctr"/>
            <a:r>
              <a:rPr lang="ru-RU" dirty="0" smtClean="0"/>
              <a:t>с поделками воспитанников детского сада «Колокольчик» </a:t>
            </a:r>
            <a:r>
              <a:rPr lang="ru-RU" dirty="0" err="1" smtClean="0"/>
              <a:t>пгт</a:t>
            </a:r>
            <a:r>
              <a:rPr lang="ru-RU" dirty="0" smtClean="0"/>
              <a:t>. Водный</a:t>
            </a:r>
            <a:endParaRPr lang="ru-RU" dirty="0"/>
          </a:p>
        </p:txBody>
      </p:sp>
      <p:pic>
        <p:nvPicPr>
          <p:cNvPr id="10" name="Picture 1" descr="I:\САЙТ Тиман\новости\наши волонтеры\4.jpg"/>
          <p:cNvPicPr>
            <a:picLocks noChangeAspect="1" noChangeArrowheads="1"/>
          </p:cNvPicPr>
          <p:nvPr/>
        </p:nvPicPr>
        <p:blipFill>
          <a:blip r:embed="rId5" cstate="print"/>
          <a:srcRect l="12500" t="50000" r="65625" b="2083"/>
          <a:stretch>
            <a:fillRect/>
          </a:stretch>
        </p:blipFill>
        <p:spPr bwMode="auto">
          <a:xfrm>
            <a:off x="3286116" y="2714620"/>
            <a:ext cx="2000264" cy="285752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714480" cy="5927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15950" algn="l"/>
              </a:tabLs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Мая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D89AFF-42F7-493E-B366-1AD511648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428604"/>
            <a:ext cx="2786082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045661-E689-4EFA-8DC1-9ED7BE069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142852"/>
            <a:ext cx="2786082" cy="21088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785786" y="271462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/сад «Колокольчик»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пгт.Водный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совместно с родителями изготовили открытки ветеранам Великой Отечественной войны.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FF4C53-7968-4274-8104-51ACEEB54B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3500438"/>
            <a:ext cx="2357454" cy="2106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35AE552-EFE2-4938-8728-E8D5A1FB38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04164">
            <a:off x="5143431" y="3498520"/>
            <a:ext cx="3134639" cy="23456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28596" y="5857892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Ученики третьего класса МСОШ № 9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пгт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Седью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изготовили открытки, </a:t>
            </a:r>
            <a:endParaRPr lang="ru-RU" dirty="0" smtClean="0"/>
          </a:p>
          <a:p>
            <a:r>
              <a:rPr lang="ru-RU" dirty="0" smtClean="0"/>
              <a:t>написали </a:t>
            </a:r>
            <a:r>
              <a:rPr lang="ru-RU" dirty="0" smtClean="0"/>
              <a:t>поздравления ветеранам Великой Отечественной войны и </a:t>
            </a:r>
            <a:endParaRPr lang="ru-RU" dirty="0" smtClean="0"/>
          </a:p>
          <a:p>
            <a:r>
              <a:rPr lang="ru-RU" dirty="0" smtClean="0"/>
              <a:t>сами </a:t>
            </a:r>
            <a:r>
              <a:rPr lang="ru-RU" dirty="0" smtClean="0"/>
              <a:t>вручили подарки адресатам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E1BF25C-A237-49EC-9143-247F19C9F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57166"/>
            <a:ext cx="3154201" cy="2159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030E43-2E44-4FA6-BAB0-79D1F1909B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56" y="2357430"/>
            <a:ext cx="3143272" cy="2154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43372" y="0"/>
            <a:ext cx="500062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Поздравление с 9 Мая получателей социальных услуг АНО ЦСОН "</a:t>
            </a:r>
            <a:r>
              <a:rPr lang="ru-RU" sz="2000" b="1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Тиман</a:t>
            </a: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молодыми людьми с ограниченными возможностями здоровья социально-реабилитационного отделения центра социального обслуживания населения города Ухты</a:t>
            </a:r>
            <a:endParaRPr lang="ru-RU" sz="2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22E3BEC-8A76-400C-9E28-3FF92172D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328">
            <a:off x="5651275" y="2722448"/>
            <a:ext cx="2790178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5367708"/>
            <a:ext cx="4500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0663" algn="ctr"/>
                <a:tab pos="7745413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32 "Солнышко"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пгт.Ярега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поздравили с 9 Мая ветеранов войны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643446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Поздравление с 73-й годовщиной Победы в Великой Отечественной войне от лица руководителя администрации МОГО «Ухта» и главы МОГО «Ухта» - председателя Совета МОГО «Ухта» (продуктовые наборы через социальных работников)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73BBAE5-97B7-4AD6-BFE8-1331CAD0F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857232"/>
            <a:ext cx="3486965" cy="300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4A184CB-1F08-4C37-A36D-3E03975E86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285728"/>
            <a:ext cx="4500594" cy="3571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I:\семяшкин август 2018\вк\черных памперс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496"/>
            <a:ext cx="2415397" cy="3692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1EA5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:\семяшкин август 2018\вк\берладина памперс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928934"/>
            <a:ext cx="4123427" cy="3111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1EA5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642918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Семи получателям социальных услуг через социальных работников АНО ЦСОН «</a:t>
            </a:r>
            <a:r>
              <a:rPr lang="ru-RU" sz="2000" b="1" dirty="0" err="1" smtClean="0">
                <a:solidFill>
                  <a:srgbClr val="7030A0"/>
                </a:solidFill>
              </a:rPr>
              <a:t>Тиман</a:t>
            </a:r>
            <a:r>
              <a:rPr lang="ru-RU" sz="2000" b="1" dirty="0" smtClean="0">
                <a:solidFill>
                  <a:srgbClr val="7030A0"/>
                </a:solidFill>
              </a:rPr>
              <a:t>» передано каждому по 6 упаковок подгузников для взрослых фирмы «</a:t>
            </a:r>
            <a:r>
              <a:rPr lang="ru-RU" sz="2000" b="1" dirty="0" err="1" smtClean="0">
                <a:solidFill>
                  <a:srgbClr val="7030A0"/>
                </a:solidFill>
              </a:rPr>
              <a:t>Super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Seni</a:t>
            </a:r>
            <a:r>
              <a:rPr lang="ru-RU" sz="2000" b="1" dirty="0" smtClean="0">
                <a:solidFill>
                  <a:srgbClr val="7030A0"/>
                </a:solidFill>
              </a:rPr>
              <a:t>» и 4 упаковки влажных салфеток от Совета ветеранов г.Ухты и некоммерческого благотворительного фонда «Социальная поддержка пенсионеров» в рамках благотворительного марафона «Мы – наследники Великой Победы».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42852"/>
            <a:ext cx="5820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Помощь благотворительных организаций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CC80DA1-C16F-43E6-B049-3017AC7DBE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1714488"/>
            <a:ext cx="2974203" cy="237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F7EE9D-DE40-4C13-B3B9-9449117E2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4500570"/>
            <a:ext cx="2786050" cy="22145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C4BED8-36D0-4ABC-92BB-85770393DB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071678"/>
            <a:ext cx="1643074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8CA5A17-BEF4-4C67-8836-9E2F04D3B9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4255963"/>
            <a:ext cx="2167539" cy="260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AC76604-DEA0-4DA0-BBE1-1A03755354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3714752"/>
            <a:ext cx="1928826" cy="298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56AC10-D899-4AD2-8396-2D8EF90A29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357166"/>
            <a:ext cx="2083111" cy="3344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142852"/>
            <a:ext cx="6429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«Газпром </a:t>
            </a:r>
            <a:r>
              <a:rPr lang="ru-RU" sz="2400" b="1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трансгаз</a:t>
            </a:r>
            <a:r>
              <a:rPr lang="ru-RU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Ухта» в рамках благотворительного марафона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«Мы - наследники Великой Победы»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оказал помощь 8 получателям социальных услуг АНО ЦСОН «</a:t>
            </a:r>
            <a:r>
              <a:rPr lang="ru-RU" sz="2400" b="1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Тиман</a:t>
            </a:r>
            <a:r>
              <a:rPr lang="ru-RU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142852"/>
            <a:ext cx="356616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СОДЕРЖАНИЕ: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000108"/>
            <a:ext cx="40005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Наши реквизиты ………………………….……3</a:t>
            </a:r>
          </a:p>
          <a:p>
            <a:endParaRPr lang="ru-RU" sz="1000" dirty="0" smtClean="0"/>
          </a:p>
          <a:p>
            <a:r>
              <a:rPr lang="ru-RU" dirty="0" smtClean="0"/>
              <a:t>Контактная </a:t>
            </a:r>
          </a:p>
          <a:p>
            <a:r>
              <a:rPr lang="ru-RU" dirty="0" smtClean="0"/>
              <a:t>информация организации………………...4</a:t>
            </a:r>
          </a:p>
          <a:p>
            <a:endParaRPr lang="ru-RU" sz="1000" dirty="0" smtClean="0"/>
          </a:p>
          <a:p>
            <a:r>
              <a:rPr lang="ru-RU" dirty="0" smtClean="0"/>
              <a:t>Органы управления </a:t>
            </a:r>
          </a:p>
          <a:p>
            <a:r>
              <a:rPr lang="ru-RU" dirty="0" smtClean="0"/>
              <a:t>организацией……………………………………..6</a:t>
            </a:r>
          </a:p>
          <a:p>
            <a:endParaRPr lang="ru-RU" sz="1000" dirty="0" smtClean="0"/>
          </a:p>
          <a:p>
            <a:r>
              <a:rPr lang="ru-RU" dirty="0" smtClean="0"/>
              <a:t>Обращение Л.Крыловой …………………..7</a:t>
            </a:r>
          </a:p>
          <a:p>
            <a:endParaRPr lang="ru-RU" sz="1000" dirty="0" smtClean="0"/>
          </a:p>
          <a:p>
            <a:r>
              <a:rPr lang="ru-RU" dirty="0" smtClean="0"/>
              <a:t>Структура организации………………………8</a:t>
            </a:r>
          </a:p>
          <a:p>
            <a:endParaRPr lang="ru-RU" sz="1000" dirty="0" smtClean="0"/>
          </a:p>
          <a:p>
            <a:r>
              <a:rPr lang="ru-RU" dirty="0" smtClean="0"/>
              <a:t>Наша команда…………………………………….9</a:t>
            </a:r>
          </a:p>
          <a:p>
            <a:endParaRPr lang="ru-RU" sz="1000" dirty="0" smtClean="0"/>
          </a:p>
          <a:p>
            <a:r>
              <a:rPr lang="ru-RU" dirty="0" smtClean="0"/>
              <a:t>Цели и виды деятельности………………10</a:t>
            </a:r>
          </a:p>
          <a:p>
            <a:endParaRPr lang="ru-RU" sz="1000" dirty="0" smtClean="0"/>
          </a:p>
          <a:p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Соглашение на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субсидии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за счет средств республиканского бюджета Республики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Коми……………………………..11</a:t>
            </a:r>
          </a:p>
          <a:p>
            <a:endParaRPr lang="ru-RU" sz="1000" dirty="0" smtClean="0"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a typeface="Times New Roman" pitchFamily="18" charset="0"/>
                <a:cs typeface="Arial" pitchFamily="34" charset="0"/>
              </a:rPr>
              <a:t>Численность получателей </a:t>
            </a:r>
          </a:p>
          <a:p>
            <a:r>
              <a:rPr lang="ru-RU" dirty="0" smtClean="0">
                <a:ea typeface="Times New Roman" pitchFamily="18" charset="0"/>
                <a:cs typeface="Arial" pitchFamily="34" charset="0"/>
              </a:rPr>
              <a:t>социальных услуг </a:t>
            </a:r>
            <a:r>
              <a:rPr lang="ru-RU" dirty="0" smtClean="0"/>
              <a:t>………………………….…</a:t>
            </a:r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1000108"/>
            <a:ext cx="4000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</a:t>
            </a:r>
            <a:r>
              <a:rPr lang="ru-RU" dirty="0" smtClean="0"/>
              <a:t>предоставленных социальных </a:t>
            </a:r>
            <a:r>
              <a:rPr lang="ru-RU" dirty="0" smtClean="0"/>
              <a:t>услуг …………………………….13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dirty="0" smtClean="0"/>
              <a:t>Программа </a:t>
            </a:r>
            <a:r>
              <a:rPr lang="ru-RU" dirty="0" smtClean="0"/>
              <a:t>«Радость в дом</a:t>
            </a:r>
            <a:r>
              <a:rPr lang="ru-RU" dirty="0" smtClean="0"/>
              <a:t>» ..…………14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dirty="0" smtClean="0"/>
              <a:t>Помощь благотворительных </a:t>
            </a:r>
            <a:r>
              <a:rPr lang="ru-RU" dirty="0" smtClean="0"/>
              <a:t>организаций……………………………………..18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dirty="0" smtClean="0"/>
              <a:t>Привлечение </a:t>
            </a:r>
            <a:r>
              <a:rPr lang="ru-RU" dirty="0" smtClean="0"/>
              <a:t>волонтеров……..………..20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dirty="0" smtClean="0"/>
              <a:t>Школа безопасности……………………………………21</a:t>
            </a:r>
          </a:p>
          <a:p>
            <a:endParaRPr lang="ru-RU" sz="1000" dirty="0" smtClean="0"/>
          </a:p>
          <a:p>
            <a:r>
              <a:rPr lang="ru-RU" dirty="0" smtClean="0"/>
              <a:t>Наши проекты…………………………………..22</a:t>
            </a:r>
          </a:p>
          <a:p>
            <a:endParaRPr lang="ru-RU" sz="1000" dirty="0" smtClean="0"/>
          </a:p>
          <a:p>
            <a:r>
              <a:rPr lang="ru-RU" dirty="0" smtClean="0"/>
              <a:t>Финансовая информация…………………24</a:t>
            </a:r>
          </a:p>
          <a:p>
            <a:endParaRPr lang="ru-RU" sz="1000" dirty="0" smtClean="0"/>
          </a:p>
          <a:p>
            <a:pPr lvl="0"/>
            <a:r>
              <a:rPr lang="ru-RU" dirty="0" smtClean="0">
                <a:ea typeface="Calibri" pitchFamily="34" charset="0"/>
                <a:cs typeface="Times New Roman" pitchFamily="18" charset="0"/>
              </a:rPr>
              <a:t>Взаимодействие со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СМИ………………….26</a:t>
            </a:r>
          </a:p>
          <a:p>
            <a:pPr lvl="0"/>
            <a:endParaRPr lang="ru-RU" sz="1000" dirty="0" smtClean="0"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dirty="0" smtClean="0">
                <a:ea typeface="Calibri" pitchFamily="34" charset="0"/>
                <a:cs typeface="Times New Roman" pitchFamily="18" charset="0"/>
              </a:rPr>
              <a:t>Информирование граждан………………27</a:t>
            </a:r>
            <a:endParaRPr lang="ru-RU" dirty="0" smtClean="0"/>
          </a:p>
          <a:p>
            <a:endParaRPr lang="ru-RU" sz="1000" dirty="0" smtClean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1" descr="I:\САЙТ Тиман\новости\наши волонтеры\3.jpg"/>
          <p:cNvPicPr>
            <a:picLocks noChangeAspect="1" noChangeArrowheads="1"/>
          </p:cNvPicPr>
          <p:nvPr/>
        </p:nvPicPr>
        <p:blipFill>
          <a:blip r:embed="rId3" cstate="print"/>
          <a:srcRect l="14844" t="38542" r="32812" b="2083"/>
          <a:stretch>
            <a:fillRect/>
          </a:stretch>
        </p:blipFill>
        <p:spPr bwMode="auto">
          <a:xfrm>
            <a:off x="642910" y="1357298"/>
            <a:ext cx="2786082" cy="2500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43306" y="1571612"/>
            <a:ext cx="5214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Волонтер в течение дня помогал нашему сотруднику в сопровождении получателя социальных услуг при проведении медико-социальной экспертизы, а также при оформлении ежемесячной денежной выплаты и пенсии. 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290"/>
            <a:ext cx="764386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Привлечение добровольцев (волонтеров)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к деятельности в сфере социального обслуживания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4071942"/>
            <a:ext cx="4643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учащиеся </a:t>
            </a:r>
            <a:r>
              <a:rPr lang="ru-RU" sz="2000" b="1" dirty="0" smtClean="0">
                <a:solidFill>
                  <a:srgbClr val="7030A0"/>
                </a:solidFill>
              </a:rPr>
              <a:t>5-го класса средней школы с.Подчерье </a:t>
            </a:r>
            <a:r>
              <a:rPr lang="ru-RU" sz="2000" b="1" dirty="0" err="1" smtClean="0">
                <a:solidFill>
                  <a:srgbClr val="7030A0"/>
                </a:solidFill>
              </a:rPr>
              <a:t>Вуктыльского</a:t>
            </a:r>
            <a:r>
              <a:rPr lang="ru-RU" sz="2000" b="1" dirty="0" smtClean="0">
                <a:solidFill>
                  <a:srgbClr val="7030A0"/>
                </a:solidFill>
              </a:rPr>
              <a:t> района,                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МБДОУ </a:t>
            </a:r>
            <a:r>
              <a:rPr lang="ru-RU" sz="2000" b="1" dirty="0" smtClean="0">
                <a:solidFill>
                  <a:srgbClr val="7030A0"/>
                </a:solidFill>
              </a:rPr>
              <a:t>"Детский сад </a:t>
            </a:r>
            <a:r>
              <a:rPr lang="ru-RU" sz="2000" b="1" dirty="0" err="1" smtClean="0">
                <a:solidFill>
                  <a:srgbClr val="7030A0"/>
                </a:solidFill>
              </a:rPr>
              <a:t>Дюймовочка</a:t>
            </a:r>
            <a:r>
              <a:rPr lang="ru-RU" sz="2000" b="1" dirty="0" smtClean="0">
                <a:solidFill>
                  <a:srgbClr val="7030A0"/>
                </a:solidFill>
              </a:rPr>
              <a:t>«, г.Вуктыл</a:t>
            </a:r>
            <a:r>
              <a:rPr lang="ru-RU" sz="2000" b="1" dirty="0" smtClean="0">
                <a:solidFill>
                  <a:srgbClr val="7030A0"/>
                </a:solidFill>
              </a:rPr>
              <a:t>,               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МДОУ детский сад № 38 </a:t>
            </a:r>
            <a:r>
              <a:rPr lang="ru-RU" sz="2000" b="1" dirty="0" err="1" smtClean="0">
                <a:solidFill>
                  <a:srgbClr val="7030A0"/>
                </a:solidFill>
              </a:rPr>
              <a:t>пгт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</a:rPr>
              <a:t>Седью</a:t>
            </a:r>
            <a:r>
              <a:rPr lang="ru-RU" sz="2000" b="1" dirty="0" smtClean="0">
                <a:solidFill>
                  <a:srgbClr val="7030A0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МДОУ «Колокольчик</a:t>
            </a:r>
            <a:r>
              <a:rPr lang="ru-RU" sz="2000" b="1" dirty="0" smtClean="0">
                <a:solidFill>
                  <a:srgbClr val="7030A0"/>
                </a:solidFill>
              </a:rPr>
              <a:t>» </a:t>
            </a:r>
            <a:r>
              <a:rPr lang="ru-RU" sz="2000" b="1" dirty="0" err="1" smtClean="0">
                <a:solidFill>
                  <a:srgbClr val="7030A0"/>
                </a:solidFill>
              </a:rPr>
              <a:t>пгт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r>
              <a:rPr lang="ru-RU" sz="2000" b="1" dirty="0" smtClean="0">
                <a:solidFill>
                  <a:srgbClr val="7030A0"/>
                </a:solidFill>
              </a:rPr>
              <a:t>Водный,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32 "Солнышко"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пгт.Ярега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rgbClr val="7030A0"/>
                </a:solidFill>
              </a:rPr>
              <a:t>                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ООО </a:t>
            </a:r>
            <a:r>
              <a:rPr lang="ru-RU" sz="2000" b="1" dirty="0" smtClean="0">
                <a:solidFill>
                  <a:srgbClr val="7030A0"/>
                </a:solidFill>
              </a:rPr>
              <a:t>"Газпром </a:t>
            </a:r>
            <a:r>
              <a:rPr lang="ru-RU" sz="2000" b="1" dirty="0" err="1" smtClean="0">
                <a:solidFill>
                  <a:srgbClr val="7030A0"/>
                </a:solidFill>
              </a:rPr>
              <a:t>межрегионгаз</a:t>
            </a:r>
            <a:r>
              <a:rPr lang="ru-RU" sz="2000" b="1" dirty="0" smtClean="0">
                <a:solidFill>
                  <a:srgbClr val="7030A0"/>
                </a:solidFill>
              </a:rPr>
              <a:t> Ухта"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500570"/>
            <a:ext cx="2214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Привлеченные добровольческие </a:t>
            </a:r>
            <a:r>
              <a:rPr lang="ru-RU" sz="2000" b="1" dirty="0" smtClean="0">
                <a:solidFill>
                  <a:srgbClr val="7030A0"/>
                </a:solidFill>
              </a:rPr>
              <a:t>(</a:t>
            </a:r>
            <a:r>
              <a:rPr lang="ru-RU" sz="2000" b="1" dirty="0" smtClean="0">
                <a:solidFill>
                  <a:srgbClr val="7030A0"/>
                </a:solidFill>
              </a:rPr>
              <a:t>волонтерские) организации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428860" y="5000636"/>
            <a:ext cx="1500198" cy="142876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35824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течение года работала «Школа безопасности».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10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1400" dirty="0" smtClean="0">
                <a:solidFill>
                  <a:srgbClr val="7030A0"/>
                </a:solidFill>
              </a:rPr>
              <a:t>Совместно </a:t>
            </a:r>
            <a:r>
              <a:rPr lang="ru-RU" sz="1400" dirty="0" smtClean="0">
                <a:solidFill>
                  <a:srgbClr val="7030A0"/>
                </a:solidFill>
              </a:rPr>
              <a:t>с представителями </a:t>
            </a:r>
            <a:r>
              <a:rPr lang="ru-RU" sz="1400" dirty="0" smtClean="0">
                <a:solidFill>
                  <a:srgbClr val="7030A0"/>
                </a:solidFill>
              </a:rPr>
              <a:t>ОНДПР г.Ухты </a:t>
            </a:r>
            <a:r>
              <a:rPr lang="ru-RU" sz="1400" dirty="0" err="1" smtClean="0">
                <a:solidFill>
                  <a:srgbClr val="7030A0"/>
                </a:solidFill>
              </a:rPr>
              <a:t>УНДиПр</a:t>
            </a:r>
            <a:r>
              <a:rPr lang="ru-RU" sz="1400" dirty="0" smtClean="0">
                <a:solidFill>
                  <a:srgbClr val="7030A0"/>
                </a:solidFill>
              </a:rPr>
              <a:t> ГУ МЧС России по </a:t>
            </a:r>
            <a:r>
              <a:rPr lang="ru-RU" sz="1400" dirty="0" smtClean="0">
                <a:solidFill>
                  <a:srgbClr val="7030A0"/>
                </a:solidFill>
              </a:rPr>
              <a:t>РК и </a:t>
            </a:r>
            <a:r>
              <a:rPr lang="ru-RU" sz="1400" dirty="0" smtClean="0">
                <a:solidFill>
                  <a:srgbClr val="7030A0"/>
                </a:solidFill>
              </a:rPr>
              <a:t>ОНДПР </a:t>
            </a:r>
            <a:r>
              <a:rPr lang="ru-RU" sz="1400" dirty="0" smtClean="0">
                <a:solidFill>
                  <a:srgbClr val="7030A0"/>
                </a:solidFill>
              </a:rPr>
              <a:t>г.Вуктыл </a:t>
            </a:r>
            <a:r>
              <a:rPr lang="ru-RU" sz="1400" dirty="0" err="1" smtClean="0">
                <a:solidFill>
                  <a:srgbClr val="7030A0"/>
                </a:solidFill>
              </a:rPr>
              <a:t>УНДиПр</a:t>
            </a:r>
            <a:r>
              <a:rPr lang="ru-RU" sz="1400" dirty="0" smtClean="0">
                <a:solidFill>
                  <a:srgbClr val="7030A0"/>
                </a:solidFill>
              </a:rPr>
              <a:t> ГУ МЧС России по </a:t>
            </a:r>
            <a:r>
              <a:rPr lang="ru-RU" sz="1400" dirty="0" smtClean="0">
                <a:solidFill>
                  <a:srgbClr val="7030A0"/>
                </a:solidFill>
              </a:rPr>
              <a:t>РК </a:t>
            </a:r>
            <a:r>
              <a:rPr lang="ru-RU" sz="1400" dirty="0" smtClean="0">
                <a:solidFill>
                  <a:srgbClr val="7030A0"/>
                </a:solidFill>
              </a:rPr>
              <a:t>проводились </a:t>
            </a:r>
            <a:r>
              <a:rPr lang="ru-RU" sz="1400" dirty="0" smtClean="0">
                <a:solidFill>
                  <a:srgbClr val="7030A0"/>
                </a:solidFill>
              </a:rPr>
              <a:t>информационные мероприятия и совместные рейды по адресам проживания получателей социальных услуг. </a:t>
            </a:r>
            <a:r>
              <a:rPr lang="ru-RU" sz="1400" dirty="0" smtClean="0">
                <a:solidFill>
                  <a:srgbClr val="7030A0"/>
                </a:solidFill>
              </a:rPr>
              <a:t> Проинструктировано 250 человек.</a:t>
            </a:r>
          </a:p>
          <a:p>
            <a:pPr algn="just"/>
            <a:endParaRPr lang="ru-RU" sz="1000" dirty="0" smtClean="0">
              <a:solidFill>
                <a:srgbClr val="7030A0"/>
              </a:solidFill>
            </a:endParaRPr>
          </a:p>
          <a:p>
            <a:pPr algn="just"/>
            <a:r>
              <a:rPr lang="ru-RU" sz="1400" dirty="0" smtClean="0">
                <a:solidFill>
                  <a:srgbClr val="7030A0"/>
                </a:solidFill>
              </a:rPr>
              <a:t>В </a:t>
            </a:r>
            <a:r>
              <a:rPr lang="ru-RU" sz="1400" dirty="0" smtClean="0">
                <a:solidFill>
                  <a:srgbClr val="7030A0"/>
                </a:solidFill>
              </a:rPr>
              <a:t>рамках «Школы безопасности» </a:t>
            </a:r>
            <a:r>
              <a:rPr lang="ru-RU" sz="1400" dirty="0" smtClean="0">
                <a:solidFill>
                  <a:srgbClr val="7030A0"/>
                </a:solidFill>
              </a:rPr>
              <a:t>получателей социальных услуг организации </a:t>
            </a:r>
            <a:r>
              <a:rPr lang="ru-RU" sz="1400" dirty="0" smtClean="0">
                <a:solidFill>
                  <a:srgbClr val="7030A0"/>
                </a:solidFill>
              </a:rPr>
              <a:t>вручены </a:t>
            </a:r>
            <a:r>
              <a:rPr lang="ru-RU" sz="1400" dirty="0" smtClean="0">
                <a:solidFill>
                  <a:srgbClr val="7030A0"/>
                </a:solidFill>
              </a:rPr>
              <a:t>буклеты: </a:t>
            </a:r>
            <a:endParaRPr lang="ru-RU" sz="1400" dirty="0" smtClean="0">
              <a:solidFill>
                <a:srgbClr val="7030A0"/>
              </a:solidFill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7030A0"/>
                </a:solidFill>
              </a:rPr>
              <a:t>«</a:t>
            </a:r>
            <a:r>
              <a:rPr lang="ru-RU" sz="1400" dirty="0" smtClean="0">
                <a:solidFill>
                  <a:srgbClr val="7030A0"/>
                </a:solidFill>
              </a:rPr>
              <a:t>Как не стать жертвой мошенников», </a:t>
            </a:r>
            <a:r>
              <a:rPr lang="ru-RU" sz="1400" dirty="0" smtClean="0"/>
              <a:t>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 smtClean="0">
                <a:solidFill>
                  <a:srgbClr val="7030A0"/>
                </a:solidFill>
              </a:rPr>
              <a:t>«Как правильно падать. Гололед»,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 smtClean="0">
                <a:solidFill>
                  <a:srgbClr val="7030A0"/>
                </a:solidFill>
              </a:rPr>
              <a:t>Как </a:t>
            </a:r>
            <a:r>
              <a:rPr lang="ru-RU" sz="1400" dirty="0" smtClean="0">
                <a:solidFill>
                  <a:srgbClr val="7030A0"/>
                </a:solidFill>
              </a:rPr>
              <a:t>уберечь себя и близких от финансового </a:t>
            </a:r>
            <a:r>
              <a:rPr lang="ru-RU" sz="1400" dirty="0" smtClean="0">
                <a:solidFill>
                  <a:srgbClr val="7030A0"/>
                </a:solidFill>
              </a:rPr>
              <a:t>мошенничества,</a:t>
            </a:r>
            <a:endParaRPr lang="ru-RU" sz="1400" dirty="0" smtClean="0">
              <a:solidFill>
                <a:srgbClr val="7030A0"/>
              </a:solidFill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7030A0"/>
                </a:solidFill>
              </a:rPr>
              <a:t> «</a:t>
            </a:r>
            <a:r>
              <a:rPr lang="ru-RU" sz="1400" dirty="0" smtClean="0">
                <a:solidFill>
                  <a:srgbClr val="7030A0"/>
                </a:solidFill>
              </a:rPr>
              <a:t>О мерах пожарной </a:t>
            </a:r>
            <a:r>
              <a:rPr lang="ru-RU" sz="1400" dirty="0" smtClean="0">
                <a:solidFill>
                  <a:srgbClr val="7030A0"/>
                </a:solidFill>
              </a:rPr>
              <a:t>безопасности» </a:t>
            </a:r>
            <a:r>
              <a:rPr lang="ru-RU" sz="1400" dirty="0" smtClean="0">
                <a:solidFill>
                  <a:srgbClr val="7030A0"/>
                </a:solidFill>
              </a:rPr>
              <a:t>и др..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6" name="Picture 3" descr="I:\пожарка с обслуживаемыми 2019\слайд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3500462" cy="3571900"/>
          </a:xfrm>
          <a:prstGeom prst="rect">
            <a:avLst/>
          </a:prstGeom>
          <a:noFill/>
        </p:spPr>
      </p:pic>
      <p:pic>
        <p:nvPicPr>
          <p:cNvPr id="7" name="Picture 2" descr="I:\САЙТ Тиман\новости\Проведение «Школы безопасности» для получателей социальных услуг\3.jpg"/>
          <p:cNvPicPr>
            <a:picLocks noChangeAspect="1" noChangeArrowheads="1"/>
          </p:cNvPicPr>
          <p:nvPr/>
        </p:nvPicPr>
        <p:blipFill>
          <a:blip r:embed="rId4" cstate="print"/>
          <a:srcRect l="23437" t="64583" r="55469" b="6250"/>
          <a:stretch>
            <a:fillRect/>
          </a:stretch>
        </p:blipFill>
        <p:spPr bwMode="auto">
          <a:xfrm>
            <a:off x="4929190" y="1785926"/>
            <a:ext cx="1928826" cy="2000264"/>
          </a:xfrm>
          <a:prstGeom prst="rect">
            <a:avLst/>
          </a:prstGeom>
          <a:noFill/>
        </p:spPr>
      </p:pic>
      <p:pic>
        <p:nvPicPr>
          <p:cNvPr id="8" name="Picture 2" descr="I:\САЙТ Тиман\новости\Проведение «Школы безопасности» для получателей социальных услуг\3.jpg"/>
          <p:cNvPicPr>
            <a:picLocks noChangeAspect="1" noChangeArrowheads="1"/>
          </p:cNvPicPr>
          <p:nvPr/>
        </p:nvPicPr>
        <p:blipFill>
          <a:blip r:embed="rId4" cstate="print"/>
          <a:srcRect l="59375" t="66666" r="17969" b="10417"/>
          <a:stretch>
            <a:fillRect/>
          </a:stretch>
        </p:blipFill>
        <p:spPr bwMode="auto">
          <a:xfrm>
            <a:off x="4071934" y="3786190"/>
            <a:ext cx="2071702" cy="1571636"/>
          </a:xfrm>
          <a:prstGeom prst="rect">
            <a:avLst/>
          </a:prstGeom>
          <a:noFill/>
        </p:spPr>
      </p:pic>
      <p:pic>
        <p:nvPicPr>
          <p:cNvPr id="9" name="Picture 3" descr="I:\САЙТ Тиман\новости\Проведение «Школы безопасности» для получателей социальных услуг\4.jpg"/>
          <p:cNvPicPr>
            <a:picLocks noChangeAspect="1" noChangeArrowheads="1"/>
          </p:cNvPicPr>
          <p:nvPr/>
        </p:nvPicPr>
        <p:blipFill>
          <a:blip r:embed="rId5" cstate="print"/>
          <a:srcRect l="18750" t="59375" r="60156" b="14583"/>
          <a:stretch>
            <a:fillRect/>
          </a:stretch>
        </p:blipFill>
        <p:spPr bwMode="auto">
          <a:xfrm>
            <a:off x="7072330" y="1928802"/>
            <a:ext cx="1928826" cy="1785950"/>
          </a:xfrm>
          <a:prstGeom prst="rect">
            <a:avLst/>
          </a:prstGeom>
          <a:noFill/>
        </p:spPr>
      </p:pic>
      <p:pic>
        <p:nvPicPr>
          <p:cNvPr id="12" name="Picture 3" descr="I:\САЙТ Тиман\новости\Проведение «Школы безопасности» для получателей социальных услуг\4.jpg"/>
          <p:cNvPicPr>
            <a:picLocks noChangeAspect="1" noChangeArrowheads="1"/>
          </p:cNvPicPr>
          <p:nvPr/>
        </p:nvPicPr>
        <p:blipFill>
          <a:blip r:embed="rId5" cstate="print"/>
          <a:srcRect l="46875" t="59375" r="25000" b="13541"/>
          <a:stretch>
            <a:fillRect/>
          </a:stretch>
        </p:blipFill>
        <p:spPr bwMode="auto">
          <a:xfrm>
            <a:off x="6643702" y="3857628"/>
            <a:ext cx="2143140" cy="1500198"/>
          </a:xfrm>
          <a:prstGeom prst="rect">
            <a:avLst/>
          </a:prstGeom>
          <a:noFill/>
        </p:spPr>
      </p:pic>
      <p:pic>
        <p:nvPicPr>
          <p:cNvPr id="13" name="Picture 4" descr="I:\САЙТ Тиман\новости\Проведение «Школы безопасности» для получателей социальных услуг\10.jpg"/>
          <p:cNvPicPr>
            <a:picLocks noChangeAspect="1" noChangeArrowheads="1"/>
          </p:cNvPicPr>
          <p:nvPr/>
        </p:nvPicPr>
        <p:blipFill>
          <a:blip r:embed="rId6" cstate="print"/>
          <a:srcRect l="18750" t="68750" r="18750" b="3125"/>
          <a:stretch>
            <a:fillRect/>
          </a:stretch>
        </p:blipFill>
        <p:spPr bwMode="auto">
          <a:xfrm>
            <a:off x="4286248" y="5429264"/>
            <a:ext cx="4000528" cy="1285884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479631" y="43934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479627" y="472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  <a:tab pos="3171825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642918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/>
              <a:t>         </a:t>
            </a:r>
            <a:r>
              <a:rPr lang="ru-RU" dirty="0" smtClean="0">
                <a:solidFill>
                  <a:srgbClr val="7030A0"/>
                </a:solidFill>
              </a:rPr>
              <a:t>В декабре 2018 года принимали участие с проектом «Уход на дому» в конкурсе на получение гранта в форме субсидии из республиканского бюджета Республики Коми. </a:t>
            </a: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Соглашение от 05 декабря 2018г.  № 11484.</a:t>
            </a:r>
            <a:r>
              <a:rPr lang="ru-RU" dirty="0" smtClean="0">
                <a:solidFill>
                  <a:srgbClr val="7030A0"/>
                </a:solidFill>
              </a:rPr>
              <a:t> Грант в форме субсидии представлен в размере 788321,17 рублей. </a:t>
            </a:r>
            <a:r>
              <a:rPr lang="ru-RU" dirty="0" err="1" smtClean="0">
                <a:solidFill>
                  <a:srgbClr val="7030A0"/>
                </a:solidFill>
              </a:rPr>
              <a:t>Софинансирование</a:t>
            </a:r>
            <a:r>
              <a:rPr lang="ru-RU" dirty="0" smtClean="0">
                <a:solidFill>
                  <a:srgbClr val="7030A0"/>
                </a:solidFill>
              </a:rPr>
              <a:t> – 108980,00 рублей.</a:t>
            </a:r>
          </a:p>
          <a:p>
            <a:pPr lvl="0" algn="just"/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Суть проекта</a:t>
            </a: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Организация деятельности пункта проката технических средств реабилитации</a:t>
            </a: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; присоединение к  </a:t>
            </a:r>
            <a:r>
              <a:rPr lang="ru-RU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государственной информационной системе «Социальная защита и социальное обслуживание Республики Коми» и обустройство рабочего места; о</a:t>
            </a: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рганизация театрализованных поздравлений на дому получателей социальных услуг с днем рождения, другими памятными и праздничными датами с целью улучшения их эмоционального настроения и общего самочувствия.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Целевая группа: </a:t>
            </a:r>
            <a:r>
              <a:rPr lang="ru-RU" dirty="0" smtClean="0">
                <a:solidFill>
                  <a:srgbClr val="7030A0"/>
                </a:solidFill>
              </a:rPr>
              <a:t>ветераны; люди с ограниченными возможностями здоровья; пенсионеры.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Период реализации проекта</a:t>
            </a:r>
            <a:r>
              <a:rPr lang="ru-RU" dirty="0" smtClean="0">
                <a:solidFill>
                  <a:srgbClr val="7030A0"/>
                </a:solidFill>
              </a:rPr>
              <a:t>: Пункт проката технических средств реабилитации – 01.12.2018 – 31.12.2018, далее постоянно.</a:t>
            </a:r>
            <a:endParaRPr lang="ru-RU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71440" y="4829241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I:\отчеты АНО\грант  ТСР\декабрь 2018\ФОТО\объявление.jpg"/>
          <p:cNvPicPr>
            <a:picLocks noChangeAspect="1" noChangeArrowheads="1"/>
          </p:cNvPicPr>
          <p:nvPr/>
        </p:nvPicPr>
        <p:blipFill>
          <a:blip r:embed="rId3" cstate="print"/>
          <a:srcRect l="10156" t="6944" r="79688" b="61111"/>
          <a:stretch>
            <a:fillRect/>
          </a:stretch>
        </p:blipFill>
        <p:spPr bwMode="auto">
          <a:xfrm>
            <a:off x="214282" y="5072074"/>
            <a:ext cx="928694" cy="1643074"/>
          </a:xfrm>
          <a:prstGeom prst="rect">
            <a:avLst/>
          </a:prstGeom>
          <a:noFill/>
        </p:spPr>
      </p:pic>
      <p:pic>
        <p:nvPicPr>
          <p:cNvPr id="9" name="Picture 1" descr="I:\отчеты АНО\грант  ТСР\декабрь 2018\ФОТО\объявление.jpg"/>
          <p:cNvPicPr>
            <a:picLocks noChangeAspect="1" noChangeArrowheads="1"/>
          </p:cNvPicPr>
          <p:nvPr/>
        </p:nvPicPr>
        <p:blipFill>
          <a:blip r:embed="rId3" cstate="print"/>
          <a:srcRect l="65625" t="45833" r="24219" b="29167"/>
          <a:stretch>
            <a:fillRect/>
          </a:stretch>
        </p:blipFill>
        <p:spPr bwMode="auto">
          <a:xfrm>
            <a:off x="2714612" y="5143512"/>
            <a:ext cx="928694" cy="1571636"/>
          </a:xfrm>
          <a:prstGeom prst="rect">
            <a:avLst/>
          </a:prstGeom>
          <a:noFill/>
        </p:spPr>
      </p:pic>
      <p:pic>
        <p:nvPicPr>
          <p:cNvPr id="10" name="Picture 1" descr="I:\отчеты АНО\грант  ТСР\декабрь 2018\ФОТО\объявление.jpg"/>
          <p:cNvPicPr>
            <a:picLocks noChangeAspect="1" noChangeArrowheads="1"/>
          </p:cNvPicPr>
          <p:nvPr/>
        </p:nvPicPr>
        <p:blipFill>
          <a:blip r:embed="rId3" cstate="print"/>
          <a:srcRect l="76562" t="55555" r="12500" b="12500"/>
          <a:stretch>
            <a:fillRect/>
          </a:stretch>
        </p:blipFill>
        <p:spPr bwMode="auto">
          <a:xfrm>
            <a:off x="6286512" y="4857760"/>
            <a:ext cx="1000132" cy="1643074"/>
          </a:xfrm>
          <a:prstGeom prst="rect">
            <a:avLst/>
          </a:prstGeom>
          <a:noFill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 l="21121" t="15050" r="17774"/>
          <a:stretch>
            <a:fillRect/>
          </a:stretch>
        </p:blipFill>
        <p:spPr bwMode="auto">
          <a:xfrm>
            <a:off x="5128388" y="4963308"/>
            <a:ext cx="968880" cy="154074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410" name="Picture 74" descr="SAM_26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5143512"/>
            <a:ext cx="1000125" cy="135732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411" name="Picture 67" descr="SAM_26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5214950"/>
            <a:ext cx="997317" cy="11084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500430" y="142852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Наши проекты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6385" name="Picture 1" descr="I:\отчеты АНО\грант  ТСР\декабрь 2018\ФОТО\тс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7316">
            <a:off x="95143" y="3477181"/>
            <a:ext cx="3357554" cy="2714626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167052C-C074-42EF-B83D-0148E66F4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6" y="0"/>
            <a:ext cx="1857388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5D4496-46E2-4F19-B8E7-F9F246FC2A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000108"/>
            <a:ext cx="1921058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F829E6-D44A-4148-94B1-554AA1D74B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2" y="214290"/>
            <a:ext cx="2143140" cy="2245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C803C6B-60F8-489D-AD38-F0255EF27F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32" y="0"/>
            <a:ext cx="1714512" cy="221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714744" y="2500306"/>
          <a:ext cx="5143538" cy="4255338"/>
        </p:xfrm>
        <a:graphic>
          <a:graphicData uri="http://schemas.openxmlformats.org/drawingml/2006/table">
            <a:tbl>
              <a:tblPr/>
              <a:tblGrid>
                <a:gridCol w="2104175"/>
                <a:gridCol w="1636580"/>
                <a:gridCol w="1402783"/>
              </a:tblGrid>
              <a:tr h="1654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целевых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показателей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Плановое значение показателей (показатели соответствуют показателям Плана мероприятий "Организации", представленного на конкурсный отбор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Фактическое 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значение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показателей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Охват целевой аудитории, чел.</a:t>
                      </a: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привлеченных к реализации проекта волонтеров, чел.</a:t>
                      </a: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Количество информации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деятельности некоммерческой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организации в сети «Интернет», средствах массовой информации, ед.</a:t>
                      </a: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88" marR="37888" marT="62331" marB="623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14229"/>
          <a:ext cx="8762849" cy="6098538"/>
        </p:xfrm>
        <a:graphic>
          <a:graphicData uri="http://schemas.openxmlformats.org/drawingml/2006/table">
            <a:tbl>
              <a:tblPr/>
              <a:tblGrid>
                <a:gridCol w="966391"/>
                <a:gridCol w="2328913"/>
                <a:gridCol w="585832"/>
                <a:gridCol w="118378"/>
                <a:gridCol w="161064"/>
                <a:gridCol w="598240"/>
                <a:gridCol w="333634"/>
                <a:gridCol w="161064"/>
                <a:gridCol w="494702"/>
                <a:gridCol w="966390"/>
                <a:gridCol w="253100"/>
                <a:gridCol w="716165"/>
                <a:gridCol w="96560"/>
                <a:gridCol w="96560"/>
                <a:gridCol w="885856"/>
              </a:tblGrid>
              <a:tr h="162928">
                <a:tc gridSpan="14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+mn-lt"/>
                        </a:rPr>
                        <a:t>АНО ЦСОН "</a:t>
                      </a:r>
                      <a:r>
                        <a:rPr lang="ru-RU" sz="1200" b="1" i="0" u="none" strike="noStrike" dirty="0" err="1" smtClean="0">
                          <a:latin typeface="+mn-lt"/>
                        </a:rPr>
                        <a:t>Тиман</a:t>
                      </a:r>
                      <a:r>
                        <a:rPr lang="ru-RU" sz="1200" b="1" i="0" u="none" strike="noStrike" dirty="0" smtClean="0">
                          <a:latin typeface="+mn-lt"/>
                        </a:rPr>
                        <a:t>"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2779" marR="2779" marT="2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latin typeface="Arial"/>
                      </a:endParaRPr>
                    </a:p>
                  </a:txBody>
                  <a:tcPr marL="2779" marR="2779" marT="2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 gridSpan="14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err="1">
                          <a:latin typeface="Arial"/>
                        </a:rPr>
                        <a:t>Оборотно-сальдовая</a:t>
                      </a:r>
                      <a:r>
                        <a:rPr lang="ru-RU" sz="1100" b="1" i="0" u="none" strike="noStrike" dirty="0">
                          <a:latin typeface="Arial"/>
                        </a:rPr>
                        <a:t> ведомость по счету 51 за 2018 г.</a:t>
                      </a:r>
                    </a:p>
                  </a:txBody>
                  <a:tcPr marL="2779" marR="2779" marT="2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latin typeface="Arial"/>
                      </a:endParaRPr>
                    </a:p>
                  </a:txBody>
                  <a:tcPr marL="2779" marR="2779" marT="2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 dirty="0">
                          <a:latin typeface="Arial"/>
                        </a:rPr>
                        <a:t>Выводимые данные: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"/>
                        </a:rPr>
                        <a:t>БУ (данные бухгалтерского учета)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latin typeface="Arial"/>
                      </a:endParaRPr>
                    </a:p>
                  </a:txBody>
                  <a:tcPr marL="2779" marR="2779" marT="2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669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Счет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Сальдо на начало периода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Обороты за период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Сальдо на конец периода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5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Банковские счета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Дебет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Кредит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Дебет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Кредит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Дебет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Кредит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5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Статьи движения денежных средств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669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88 640,17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35 133 810,70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33 004 005,45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2 218 445,42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DD"/>
                    </a:solidFill>
                  </a:tcPr>
                </a:tc>
              </a:tr>
              <a:tr h="296669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40703810228000000210, ОТДЕЛЕНИЕ N 8617 СБЕРБАНКА РОССИИ</a:t>
                      </a:r>
                    </a:p>
                  </a:txBody>
                  <a:tcPr marL="25014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88 640,17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35 133 810,70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33 004 005,45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2 218 445,42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</a:tr>
              <a:tr h="337507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Arial"/>
                        </a:rPr>
                        <a:t>Средства субсидии, полученной из республиканского бюджета Республики Коми </a:t>
                      </a:r>
                    </a:p>
                  </a:txBody>
                  <a:tcPr marL="5002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28 103 086,08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26 604 354,88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</a:tr>
              <a:tr h="1495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Заработная плата 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20 313 801,21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Arial"/>
                        </a:rPr>
                        <a:t>Коммунальные услуги Вуктыл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9 062,79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Коммунальные услуги Ухта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51 219,66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23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Arial"/>
                        </a:rPr>
                        <a:t>Начисления на выплаты по оплате труда 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4 104 756,03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9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Arial"/>
                        </a:rPr>
                        <a:t>Начисления на выплаты по оплате труда (к возмещению из ФСС)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537 137,54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Прочие выплаты Вуктыл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84 007,40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Arial"/>
                        </a:rPr>
                        <a:t>Прочие выплаты Ухта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377 542,60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Прочие работы, услуги Вуктыл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117 076,00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Прочие работы, услуги Ухта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21 500,00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282 769,39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9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Работы, услуги по содержанию имущества Вуктыл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9 300,00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23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Работы, услуги по содержанию имущества Ухта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46 649,42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Транспортные услуги Вуктыл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1 100,00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Arial"/>
                        </a:rPr>
                        <a:t>Транспортные услуги Ухта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325 988,00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9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Arial"/>
                        </a:rPr>
                        <a:t>Увеличение стоимости материальных запасов Вуктыл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30 761,38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9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Увеличение стоимости материальных запасов Ухта 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1 300,00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115 502,94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9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Arial"/>
                        </a:rPr>
                        <a:t>Увеличение стоимости материальных запасов Ухта спец. одежда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111 143,00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Услуги связи Вуктыл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28 330,09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Услуги связи Ухта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58 207,43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Целевое поступление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28 080 286,08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500174"/>
          <a:ext cx="8762848" cy="5072104"/>
        </p:xfrm>
        <a:graphic>
          <a:graphicData uri="http://schemas.openxmlformats.org/drawingml/2006/table">
            <a:tbl>
              <a:tblPr/>
              <a:tblGrid>
                <a:gridCol w="966391"/>
                <a:gridCol w="2328913"/>
                <a:gridCol w="585832"/>
                <a:gridCol w="118378"/>
                <a:gridCol w="72452"/>
                <a:gridCol w="686852"/>
                <a:gridCol w="333634"/>
                <a:gridCol w="161064"/>
                <a:gridCol w="494702"/>
                <a:gridCol w="966390"/>
                <a:gridCol w="253100"/>
                <a:gridCol w="716165"/>
                <a:gridCol w="96559"/>
                <a:gridCol w="96559"/>
                <a:gridCol w="885857"/>
              </a:tblGrid>
              <a:tr h="38457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Arial"/>
                        </a:rPr>
                        <a:t>Средства, полученные от оказания услуг на платной основе </a:t>
                      </a:r>
                    </a:p>
                  </a:txBody>
                  <a:tcPr marL="5002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6 242 403,45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5 665 238,57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</a:tr>
              <a:tr h="2130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Заработная плата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3 882 984,64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Arial"/>
                        </a:rPr>
                        <a:t>Коммунальные расходы Ухта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1 143,08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0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Arial"/>
                        </a:rPr>
                        <a:t>Начисления на выплаты по оплате труда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927 084,05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3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Arial"/>
                        </a:rPr>
                        <a:t>Оплата от получателя социальных услуг Вуктыл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773 901,15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0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Оплата от получателя социальных услуг Ухта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5 468 502,30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Прочие выплаты Вуктыл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140,00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Arial"/>
                        </a:rPr>
                        <a:t>Прочие выплаты Ухта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62 805,00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Прочие работы, услуги Вуктыл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7 057,81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Arial"/>
                        </a:rPr>
                        <a:t>Прочие работы, услуги Ухта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472 043,26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Прочие расходы Ухта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151 279,10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0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Работы, услуги по содержанию имущества Ухта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35 449,18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7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Увеличение стоимости материальных запасов Вуктыл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486,00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3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Увеличение стоимости материальных запасов Ухта 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123 843,45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Услуги связи Вуктыл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306,00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Услуги связи Ухта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617,00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Arial"/>
                        </a:rPr>
                        <a:t>Субсидия в виде грантов</a:t>
                      </a:r>
                    </a:p>
                  </a:txBody>
                  <a:tcPr marL="5002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788 321,17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734 412,00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EF"/>
                    </a:solidFill>
                  </a:tcPr>
                </a:tc>
              </a:tr>
              <a:tr h="2130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Arial"/>
                        </a:rPr>
                        <a:t>Приобретение ТСР</a:t>
                      </a:r>
                    </a:p>
                  </a:txBody>
                  <a:tcPr marL="75043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788 321,17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734 412,00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3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Итого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88 640,17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35 133 810,70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33 004 005,45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2 218 445,42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1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300" b="1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141427"/>
          <a:ext cx="8691413" cy="1144434"/>
        </p:xfrm>
        <a:graphic>
          <a:graphicData uri="http://schemas.openxmlformats.org/drawingml/2006/table">
            <a:tbl>
              <a:tblPr/>
              <a:tblGrid>
                <a:gridCol w="958513"/>
                <a:gridCol w="2309927"/>
                <a:gridCol w="581056"/>
                <a:gridCol w="117413"/>
                <a:gridCol w="159751"/>
                <a:gridCol w="593363"/>
                <a:gridCol w="330914"/>
                <a:gridCol w="159751"/>
                <a:gridCol w="490669"/>
                <a:gridCol w="958512"/>
                <a:gridCol w="251037"/>
                <a:gridCol w="710327"/>
                <a:gridCol w="95773"/>
                <a:gridCol w="95773"/>
                <a:gridCol w="878634"/>
              </a:tblGrid>
              <a:tr h="185427">
                <a:tc gridSpan="14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+mn-lt"/>
                        </a:rPr>
                        <a:t>АНО ЦСОН "</a:t>
                      </a:r>
                      <a:r>
                        <a:rPr lang="ru-RU" sz="1200" b="1" i="0" u="none" strike="noStrike" dirty="0" err="1" smtClean="0">
                          <a:latin typeface="+mn-lt"/>
                        </a:rPr>
                        <a:t>Тиман</a:t>
                      </a:r>
                      <a:r>
                        <a:rPr lang="ru-RU" sz="1200" b="1" i="0" u="none" strike="noStrike" dirty="0" smtClean="0">
                          <a:latin typeface="+mn-lt"/>
                        </a:rPr>
                        <a:t>"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2779" marR="2779" marT="2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latin typeface="Arial"/>
                      </a:endParaRPr>
                    </a:p>
                  </a:txBody>
                  <a:tcPr marL="2779" marR="2779" marT="2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207">
                <a:tc gridSpan="14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err="1">
                          <a:latin typeface="Arial"/>
                        </a:rPr>
                        <a:t>Оборотно-сальдовая</a:t>
                      </a:r>
                      <a:r>
                        <a:rPr lang="ru-RU" sz="1100" b="1" i="0" u="none" strike="noStrike" dirty="0">
                          <a:latin typeface="Arial"/>
                        </a:rPr>
                        <a:t> ведомость по счету 51 за 2018 г.</a:t>
                      </a:r>
                    </a:p>
                  </a:txBody>
                  <a:tcPr marL="2779" marR="2779" marT="2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latin typeface="Arial"/>
                      </a:endParaRPr>
                    </a:p>
                  </a:txBody>
                  <a:tcPr marL="2779" marR="2779" marT="2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207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 dirty="0">
                          <a:latin typeface="Arial"/>
                        </a:rPr>
                        <a:t>Выводимые данные: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"/>
                        </a:rPr>
                        <a:t>БУ (данные бухгалтерского учета)</a:t>
                      </a:r>
                    </a:p>
                  </a:txBody>
                  <a:tcPr marL="2779" marR="2779" marT="27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latin typeface="Arial"/>
                      </a:endParaRPr>
                    </a:p>
                  </a:txBody>
                  <a:tcPr marL="2779" marR="2779" marT="2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19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Счет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Сальдо на начало периода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Обороты за период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Сальдо на конец периода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98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Банковские счета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Дебет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Кредит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Дебет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3F2F"/>
                          </a:solidFill>
                          <a:latin typeface="Arial"/>
                        </a:rPr>
                        <a:t>Кредит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Дебет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Кредит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98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3F2F"/>
                          </a:solidFill>
                          <a:latin typeface="Arial"/>
                        </a:rPr>
                        <a:t>Статьи движения денежных средств</a:t>
                      </a:r>
                    </a:p>
                  </a:txBody>
                  <a:tcPr marL="2779" marR="2779" marT="2779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42852"/>
            <a:ext cx="842971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Взаимодействие со СМИ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В АНО ЦСОН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Тиман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» работа по взаимодействию со СМИ   налажена и проводится на постоянной основе.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В печатных изданиях мы рассказываем о мероприятиях и событиях, происходящих в организации.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За 2018 года в различных СМИ опубликовано 13 информационных статей по различной тематике, из них: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3 статьи - в газете «Сияние Севера» (г.Вуктыл);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1 статья - в газете «Городские новости»;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1 статья - в газете «Ухта»;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4 статьи - в газете «Палитра города»;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1 статья – на кабельном телевидении (г.Ухта);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1 статья – бегущая строка на кабельном телевидении (г.Вуктыл);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527 раз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- выход 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радио (</a:t>
            </a:r>
            <a:r>
              <a:rPr lang="ru-RU" sz="2400" dirty="0" smtClean="0">
                <a:solidFill>
                  <a:srgbClr val="7030A0"/>
                </a:solidFill>
              </a:rPr>
              <a:t>"Радио </a:t>
            </a:r>
            <a:r>
              <a:rPr lang="ru-RU" sz="2400" dirty="0" smtClean="0">
                <a:solidFill>
                  <a:srgbClr val="7030A0"/>
                </a:solidFill>
              </a:rPr>
              <a:t>Ваня</a:t>
            </a:r>
            <a:r>
              <a:rPr lang="ru-RU" sz="2400" dirty="0" smtClean="0">
                <a:solidFill>
                  <a:srgbClr val="7030A0"/>
                </a:solidFill>
              </a:rPr>
              <a:t>"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smtClean="0">
                <a:solidFill>
                  <a:srgbClr val="7030A0"/>
                </a:solidFill>
              </a:rPr>
              <a:t>"Радио </a:t>
            </a:r>
            <a:r>
              <a:rPr lang="ru-RU" sz="2400" dirty="0" smtClean="0">
                <a:solidFill>
                  <a:srgbClr val="7030A0"/>
                </a:solidFill>
              </a:rPr>
              <a:t>Дача</a:t>
            </a:r>
            <a:r>
              <a:rPr lang="ru-RU" sz="2400" dirty="0" smtClean="0">
                <a:solidFill>
                  <a:srgbClr val="7030A0"/>
                </a:solidFill>
              </a:rPr>
              <a:t>", "Дорожное Радио", "Европа Плюс Ухта</a:t>
            </a:r>
            <a:r>
              <a:rPr lang="ru-RU" sz="2400" dirty="0" smtClean="0">
                <a:solidFill>
                  <a:srgbClr val="7030A0"/>
                </a:solidFill>
              </a:rPr>
              <a:t>"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000232" y="257490"/>
            <a:ext cx="635795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Принимали участие в прямых линиях филиала общественной приемной – 3 раза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(1 раз – г.Вуктыл, 2 раза – г.Ухта).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В целях информирования граждан в организации издаются и  распространяются памятки о социальном обслуживании.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Также информация размещается на стендах.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 descr="http://gnckult.by/wp-content/uploads/2017/09/Pryam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1682152" cy="14967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pSp>
        <p:nvGrpSpPr>
          <p:cNvPr id="3" name="Группа 19">
            <a:extLst>
              <a:ext uri="{FF2B5EF4-FFF2-40B4-BE49-F238E27FC236}">
                <a16:creationId xmlns="" xmlns:a16="http://schemas.microsoft.com/office/drawing/2014/main" id="{A32440B8-CA19-4BCB-9301-54572DECAED2}"/>
              </a:ext>
            </a:extLst>
          </p:cNvPr>
          <p:cNvGrpSpPr/>
          <p:nvPr/>
        </p:nvGrpSpPr>
        <p:grpSpPr>
          <a:xfrm>
            <a:off x="2143108" y="142852"/>
            <a:ext cx="4781550" cy="714380"/>
            <a:chOff x="109021" y="1079148"/>
            <a:chExt cx="3007223" cy="10397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Скругленный прямоугольник 20">
              <a:extLst>
                <a:ext uri="{FF2B5EF4-FFF2-40B4-BE49-F238E27FC236}">
                  <a16:creationId xmlns="" xmlns:a16="http://schemas.microsoft.com/office/drawing/2014/main" id="{25F9BCF1-5FA5-47B8-9C22-E1D760F233B0}"/>
                </a:ext>
              </a:extLst>
            </p:cNvPr>
            <p:cNvSpPr/>
            <p:nvPr/>
          </p:nvSpPr>
          <p:spPr>
            <a:xfrm>
              <a:off x="109021" y="1079148"/>
              <a:ext cx="3007223" cy="828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ru-RU" dirty="0"/>
            </a:p>
          </p:txBody>
        </p:sp>
        <p:sp>
          <p:nvSpPr>
            <p:cNvPr id="5" name="Скругленный прямоугольник 4">
              <a:extLst>
                <a:ext uri="{FF2B5EF4-FFF2-40B4-BE49-F238E27FC236}">
                  <a16:creationId xmlns="" xmlns:a16="http://schemas.microsoft.com/office/drawing/2014/main" id="{00964582-E7CD-46B0-8673-45F1BE30F9AC}"/>
                </a:ext>
              </a:extLst>
            </p:cNvPr>
            <p:cNvSpPr/>
            <p:nvPr/>
          </p:nvSpPr>
          <p:spPr>
            <a:xfrm>
              <a:off x="175395" y="1338743"/>
              <a:ext cx="2878089" cy="7801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500298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Учредительные документы 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Скругленный прямоугольник 20">
            <a:extLst>
              <a:ext uri="{FF2B5EF4-FFF2-40B4-BE49-F238E27FC236}">
                <a16:creationId xmlns="" xmlns:a16="http://schemas.microsoft.com/office/drawing/2014/main" id="{555B44B8-EC31-47E3-A810-A93AA2AB852F}"/>
              </a:ext>
            </a:extLst>
          </p:cNvPr>
          <p:cNvSpPr/>
          <p:nvPr/>
        </p:nvSpPr>
        <p:spPr>
          <a:xfrm>
            <a:off x="357158" y="1428736"/>
            <a:ext cx="8572559" cy="990091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b="1" i="1" dirty="0" smtClean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УСТАВ</a:t>
            </a:r>
            <a:r>
              <a:rPr lang="ru-RU" b="1" i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 общим собранием учредителей, Протокол №4 от 22 декабря 2017года. 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Группа 40">
            <a:extLst>
              <a:ext uri="{FF2B5EF4-FFF2-40B4-BE49-F238E27FC236}">
                <a16:creationId xmlns="" xmlns:a16="http://schemas.microsoft.com/office/drawing/2014/main" id="{17B38156-BBF9-449F-813C-3234CA699359}"/>
              </a:ext>
            </a:extLst>
          </p:cNvPr>
          <p:cNvGrpSpPr/>
          <p:nvPr/>
        </p:nvGrpSpPr>
        <p:grpSpPr>
          <a:xfrm>
            <a:off x="4286248" y="2500306"/>
            <a:ext cx="312407" cy="655810"/>
            <a:chOff x="0" y="142874"/>
            <a:chExt cx="617207" cy="11887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трелка вниз 52">
              <a:extLst>
                <a:ext uri="{FF2B5EF4-FFF2-40B4-BE49-F238E27FC236}">
                  <a16:creationId xmlns="" xmlns:a16="http://schemas.microsoft.com/office/drawing/2014/main" id="{C747428B-2135-4634-98DF-12E362506983}"/>
                </a:ext>
              </a:extLst>
            </p:cNvPr>
            <p:cNvSpPr/>
            <p:nvPr/>
          </p:nvSpPr>
          <p:spPr>
            <a:xfrm>
              <a:off x="0" y="142874"/>
              <a:ext cx="617207" cy="1188720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трелка вниз 4">
              <a:extLst>
                <a:ext uri="{FF2B5EF4-FFF2-40B4-BE49-F238E27FC236}">
                  <a16:creationId xmlns="" xmlns:a16="http://schemas.microsoft.com/office/drawing/2014/main" id="{FDD13FBA-1861-4EFE-A521-0009278B1761}"/>
                </a:ext>
              </a:extLst>
            </p:cNvPr>
            <p:cNvSpPr/>
            <p:nvPr/>
          </p:nvSpPr>
          <p:spPr>
            <a:xfrm>
              <a:off x="138872" y="142874"/>
              <a:ext cx="339463" cy="103596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/>
            </a:p>
          </p:txBody>
        </p:sp>
      </p:grpSp>
      <p:sp>
        <p:nvSpPr>
          <p:cNvPr id="17" name="Скругленный прямоугольник 20">
            <a:extLst>
              <a:ext uri="{FF2B5EF4-FFF2-40B4-BE49-F238E27FC236}">
                <a16:creationId xmlns="" xmlns:a16="http://schemas.microsoft.com/office/drawing/2014/main" id="{2FAE1B08-07AA-417C-9CEF-788AB67F24BF}"/>
              </a:ext>
            </a:extLst>
          </p:cNvPr>
          <p:cNvSpPr/>
          <p:nvPr/>
        </p:nvSpPr>
        <p:spPr>
          <a:xfrm>
            <a:off x="357158" y="3214686"/>
            <a:ext cx="8534400" cy="92144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3214686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Свидетельство</a:t>
            </a: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государственной регистрации некоммерческой организации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ОГРН  - 1171101005679</a:t>
            </a:r>
            <a:r>
              <a:rPr lang="ru-RU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20" name="Группа 40">
            <a:extLst>
              <a:ext uri="{FF2B5EF4-FFF2-40B4-BE49-F238E27FC236}">
                <a16:creationId xmlns="" xmlns:a16="http://schemas.microsoft.com/office/drawing/2014/main" id="{17B38156-BBF9-449F-813C-3234CA699359}"/>
              </a:ext>
            </a:extLst>
          </p:cNvPr>
          <p:cNvGrpSpPr/>
          <p:nvPr/>
        </p:nvGrpSpPr>
        <p:grpSpPr>
          <a:xfrm>
            <a:off x="4286248" y="4214818"/>
            <a:ext cx="312407" cy="714380"/>
            <a:chOff x="0" y="142874"/>
            <a:chExt cx="617207" cy="11887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трелка вниз 52">
              <a:extLst>
                <a:ext uri="{FF2B5EF4-FFF2-40B4-BE49-F238E27FC236}">
                  <a16:creationId xmlns="" xmlns:a16="http://schemas.microsoft.com/office/drawing/2014/main" id="{C747428B-2135-4634-98DF-12E362506983}"/>
                </a:ext>
              </a:extLst>
            </p:cNvPr>
            <p:cNvSpPr/>
            <p:nvPr/>
          </p:nvSpPr>
          <p:spPr>
            <a:xfrm>
              <a:off x="0" y="142874"/>
              <a:ext cx="617207" cy="1188720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 вниз 4">
              <a:extLst>
                <a:ext uri="{FF2B5EF4-FFF2-40B4-BE49-F238E27FC236}">
                  <a16:creationId xmlns="" xmlns:a16="http://schemas.microsoft.com/office/drawing/2014/main" id="{FDD13FBA-1861-4EFE-A521-0009278B1761}"/>
                </a:ext>
              </a:extLst>
            </p:cNvPr>
            <p:cNvSpPr/>
            <p:nvPr/>
          </p:nvSpPr>
          <p:spPr>
            <a:xfrm>
              <a:off x="138872" y="142874"/>
              <a:ext cx="339463" cy="103596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/>
            </a:p>
          </p:txBody>
        </p:sp>
      </p:grpSp>
      <p:sp>
        <p:nvSpPr>
          <p:cNvPr id="24" name="Скругленный прямоугольник 20">
            <a:extLst>
              <a:ext uri="{FF2B5EF4-FFF2-40B4-BE49-F238E27FC236}">
                <a16:creationId xmlns="" xmlns:a16="http://schemas.microsoft.com/office/drawing/2014/main" id="{2FAE1B08-07AA-417C-9CEF-788AB67F24BF}"/>
              </a:ext>
            </a:extLst>
          </p:cNvPr>
          <p:cNvSpPr/>
          <p:nvPr/>
        </p:nvSpPr>
        <p:spPr>
          <a:xfrm>
            <a:off x="285720" y="5000636"/>
            <a:ext cx="8534400" cy="1214446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Свидетельство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постановке на учет российской организации в налоговом органе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месту ее нахождения 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 – 1101158684,     КПП - 110201001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-155787"/>
            <a:ext cx="864399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Информация об АНО ЦСОН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Тиман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» размещена в Реестре поставщиков социальных услуг Республики Коми на официальном сайте Министерства труда, занятости и социальной защиты Республики Коми - </a:t>
            </a:r>
            <a:r>
              <a:rPr lang="ru-RU" sz="2800" dirty="0" smtClean="0">
                <a:hlinkClick r:id="rId3"/>
              </a:rPr>
              <a:t>http://mintrudsoc.rkomi.ru/page/11940/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.    Регистрационный номер учетной записи № 66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Страница в социальной сети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ВКонтакте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  <a:hlinkClick r:id="rId4"/>
              </a:rPr>
              <a:t>https://vk.com/ano_timan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Сайт организации: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  <a:hlinkClick r:id="rId5"/>
              </a:rPr>
              <a:t>https://anocsontiman.ru/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Электронная почта:  </a:t>
            </a:r>
            <a:r>
              <a:rPr kumimoji="0" lang="ru-RU" sz="2800" b="0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  <a:hlinkClick r:id="rId6"/>
              </a:rPr>
              <a:t>ano_timan@mail.ru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15123" t="44461" r="54529" b="35550"/>
          <a:stretch>
            <a:fillRect/>
          </a:stretch>
        </p:blipFill>
        <p:spPr bwMode="auto">
          <a:xfrm>
            <a:off x="285720" y="3857628"/>
            <a:ext cx="48482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44" y="285728"/>
            <a:ext cx="678664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Адрес местонахождения: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169300, Республика Коми, г.Ухта, ул.Первомайская, д.2/6, каб.8.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(«головное подразделение»)</a:t>
            </a:r>
            <a:r>
              <a:rPr lang="ru-RU" sz="2600" b="1" dirty="0" smtClean="0">
                <a:solidFill>
                  <a:srgbClr val="7030A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</a:pPr>
            <a:r>
              <a:rPr lang="ru-RU" sz="2600" b="1" dirty="0" smtClean="0">
                <a:solidFill>
                  <a:srgbClr val="7030A0"/>
                </a:solidFill>
              </a:rPr>
              <a:t>Телефон рабочий:  8(8216) 74-03-38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</a:pPr>
            <a:r>
              <a:rPr lang="ru-RU" sz="2600" b="1" dirty="0" smtClean="0">
                <a:solidFill>
                  <a:srgbClr val="7030A0"/>
                </a:solidFill>
              </a:rPr>
              <a:t>Электронная почта:  </a:t>
            </a:r>
            <a:r>
              <a:rPr lang="ru-RU" sz="2600" b="1" u="sng" dirty="0" err="1" smtClean="0">
                <a:solidFill>
                  <a:srgbClr val="7030A0"/>
                </a:solidFill>
                <a:hlinkClick r:id="rId4"/>
              </a:rPr>
              <a:t>ano_timan@mail.ru</a:t>
            </a:r>
            <a:r>
              <a:rPr lang="ru-RU" sz="3200" u="sng" dirty="0" smtClean="0"/>
              <a:t> </a:t>
            </a:r>
            <a:endParaRPr lang="ru-RU" sz="32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142852"/>
            <a:ext cx="2361994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878687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Органами управления </a:t>
            </a: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АНО ЦСОН «</a:t>
            </a:r>
            <a:r>
              <a:rPr lang="ru-RU" sz="2800" b="1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Тиман</a:t>
            </a: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b="1" dirty="0" smtClean="0">
                <a:solidFill>
                  <a:srgbClr val="7030A0"/>
                </a:solidFill>
              </a:rPr>
              <a:t> являются: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FF0000"/>
                </a:solidFill>
              </a:rPr>
              <a:t>Общее собрание учредителей – </a:t>
            </a:r>
          </a:p>
          <a:p>
            <a:pPr marL="514350" indent="-514350" algn="just"/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rgbClr val="7030A0"/>
                </a:solidFill>
              </a:rPr>
              <a:t>осуществляют управление деятельностью Организации в порядке, предусмотренном Уставом: </a:t>
            </a:r>
          </a:p>
          <a:p>
            <a:pPr marL="514350" indent="-514350" algn="r"/>
            <a:r>
              <a:rPr lang="ru-RU" sz="2000" dirty="0" smtClean="0">
                <a:solidFill>
                  <a:srgbClr val="7030A0"/>
                </a:solidFill>
              </a:rPr>
              <a:t>1)Автономная </a:t>
            </a:r>
            <a:r>
              <a:rPr lang="ru-RU" sz="2000" dirty="0" smtClean="0">
                <a:solidFill>
                  <a:srgbClr val="7030A0"/>
                </a:solidFill>
              </a:rPr>
              <a:t>некоммерческая организация 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514350" indent="-514350" algn="r"/>
            <a:r>
              <a:rPr lang="ru-RU" sz="2000" dirty="0" smtClean="0">
                <a:solidFill>
                  <a:srgbClr val="7030A0"/>
                </a:solidFill>
              </a:rPr>
              <a:t>«</a:t>
            </a:r>
            <a:r>
              <a:rPr lang="ru-RU" sz="2000" dirty="0" smtClean="0">
                <a:solidFill>
                  <a:srgbClr val="7030A0"/>
                </a:solidFill>
              </a:rPr>
              <a:t>Центр по предоставлению услуг в сфере социальной защиты населения</a:t>
            </a:r>
            <a:r>
              <a:rPr lang="ru-RU" sz="2000" dirty="0" smtClean="0">
                <a:solidFill>
                  <a:srgbClr val="7030A0"/>
                </a:solidFill>
              </a:rPr>
              <a:t>»</a:t>
            </a:r>
            <a:r>
              <a:rPr lang="ru-RU" sz="2000" dirty="0" smtClean="0">
                <a:solidFill>
                  <a:srgbClr val="7030A0"/>
                </a:solidFill>
              </a:rPr>
              <a:t>; </a:t>
            </a:r>
          </a:p>
          <a:p>
            <a:pPr marL="514350" indent="-514350" algn="r"/>
            <a:r>
              <a:rPr lang="ru-RU" sz="2000" dirty="0" smtClean="0">
                <a:solidFill>
                  <a:srgbClr val="7030A0"/>
                </a:solidFill>
              </a:rPr>
              <a:t>2)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Сазанская</a:t>
            </a:r>
            <a:r>
              <a:rPr lang="ru-RU" sz="2000" dirty="0" smtClean="0">
                <a:solidFill>
                  <a:srgbClr val="7030A0"/>
                </a:solidFill>
              </a:rPr>
              <a:t> Светлана </a:t>
            </a:r>
            <a:r>
              <a:rPr lang="ru-RU" sz="2000" dirty="0" smtClean="0">
                <a:solidFill>
                  <a:srgbClr val="7030A0"/>
                </a:solidFill>
              </a:rPr>
              <a:t>Владимировна; 3)</a:t>
            </a:r>
            <a:r>
              <a:rPr lang="ru-RU" sz="2000" dirty="0" smtClean="0">
                <a:solidFill>
                  <a:srgbClr val="7030A0"/>
                </a:solidFill>
              </a:rPr>
              <a:t> Крылова Людмила Аркадьевна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2) </a:t>
            </a:r>
            <a:r>
              <a:rPr lang="ru-RU" sz="2800" dirty="0" smtClean="0">
                <a:solidFill>
                  <a:srgbClr val="FF0000"/>
                </a:solidFill>
              </a:rPr>
              <a:t>Наблюдательный совет – </a:t>
            </a:r>
          </a:p>
          <a:p>
            <a:pPr algn="r"/>
            <a:r>
              <a:rPr lang="ru-RU" sz="2800" dirty="0" smtClean="0">
                <a:solidFill>
                  <a:srgbClr val="7030A0"/>
                </a:solidFill>
              </a:rPr>
              <a:t>               </a:t>
            </a:r>
            <a:r>
              <a:rPr lang="ru-RU" sz="2200" dirty="0" smtClean="0">
                <a:solidFill>
                  <a:srgbClr val="7030A0"/>
                </a:solidFill>
              </a:rPr>
              <a:t>является коллегиальным высшим органом управления </a:t>
            </a:r>
            <a:r>
              <a:rPr lang="ru-RU" sz="2200" dirty="0" smtClean="0">
                <a:solidFill>
                  <a:srgbClr val="7030A0"/>
                </a:solidFill>
              </a:rPr>
              <a:t>Организации </a:t>
            </a:r>
            <a:r>
              <a:rPr lang="ru-RU" sz="2400" dirty="0" smtClean="0">
                <a:solidFill>
                  <a:srgbClr val="7030A0"/>
                </a:solidFill>
              </a:rPr>
              <a:t>- </a:t>
            </a:r>
            <a:r>
              <a:rPr lang="ru-RU" sz="2000" dirty="0" smtClean="0">
                <a:solidFill>
                  <a:srgbClr val="7030A0"/>
                </a:solidFill>
              </a:rPr>
              <a:t>П</a:t>
            </a:r>
            <a:r>
              <a:rPr lang="ru-RU" sz="2000" dirty="0" smtClean="0">
                <a:solidFill>
                  <a:srgbClr val="7030A0"/>
                </a:solidFill>
              </a:rPr>
              <a:t>редседатель -Тихонова Вероника Анатольевна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3) </a:t>
            </a:r>
            <a:r>
              <a:rPr lang="ru-RU" sz="2800" dirty="0" smtClean="0">
                <a:solidFill>
                  <a:srgbClr val="FF0000"/>
                </a:solidFill>
              </a:rPr>
              <a:t>Директор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– </a:t>
            </a:r>
          </a:p>
          <a:p>
            <a:pPr algn="r"/>
            <a:r>
              <a:rPr lang="ru-RU" sz="2200" dirty="0" smtClean="0">
                <a:solidFill>
                  <a:srgbClr val="7030A0"/>
                </a:solidFill>
              </a:rPr>
              <a:t>Текущее руководство деятельностью Организации осуществляет единоличный исполнительный орган – Директор, назначаемый решением Общего собрания учредителей Организации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4) </a:t>
            </a:r>
            <a:r>
              <a:rPr lang="ru-RU" sz="2800" dirty="0" smtClean="0">
                <a:solidFill>
                  <a:srgbClr val="FF0000"/>
                </a:solidFill>
              </a:rPr>
              <a:t>Ревизионная комиссия –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Надзор за деятельностью Организации осуществляет Общее </a:t>
            </a:r>
            <a:endParaRPr lang="ru-RU" sz="2200" dirty="0" smtClean="0">
              <a:solidFill>
                <a:srgbClr val="7030A0"/>
              </a:solidFill>
            </a:endParaRPr>
          </a:p>
          <a:p>
            <a:r>
              <a:rPr lang="ru-RU" sz="2200" dirty="0" smtClean="0">
                <a:solidFill>
                  <a:srgbClr val="7030A0"/>
                </a:solidFill>
              </a:rPr>
              <a:t>собрание </a:t>
            </a:r>
            <a:r>
              <a:rPr lang="ru-RU" sz="2200" dirty="0" smtClean="0">
                <a:solidFill>
                  <a:srgbClr val="7030A0"/>
                </a:solidFill>
              </a:rPr>
              <a:t>учредителей Организации посредством </a:t>
            </a:r>
            <a:r>
              <a:rPr lang="ru-RU" sz="2200" dirty="0" smtClean="0">
                <a:solidFill>
                  <a:srgbClr val="7030A0"/>
                </a:solidFill>
              </a:rPr>
              <a:t>избрания </a:t>
            </a:r>
            <a:r>
              <a:rPr lang="ru-RU" sz="2200" dirty="0" smtClean="0">
                <a:solidFill>
                  <a:srgbClr val="7030A0"/>
                </a:solidFill>
              </a:rPr>
              <a:t>Ревизионной комиссии. </a:t>
            </a:r>
            <a:r>
              <a:rPr lang="ru-RU" sz="2000" dirty="0" smtClean="0">
                <a:solidFill>
                  <a:srgbClr val="7030A0"/>
                </a:solidFill>
              </a:rPr>
              <a:t>Председатель </a:t>
            </a:r>
            <a:r>
              <a:rPr lang="ru-RU" sz="2000" dirty="0" smtClean="0">
                <a:solidFill>
                  <a:srgbClr val="7030A0"/>
                </a:solidFill>
              </a:rPr>
              <a:t>–Никулина Елена Викторовна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71414"/>
            <a:ext cx="61436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7030A0"/>
                </a:solidFill>
              </a:rPr>
              <a:t>В рамках исполнения поручения главы государства с 1 октября 2017 года отделения социального обслуживания на дому Республики Коми были переведены в негосударственный сектор. 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</a:rPr>
              <a:t>Автономная некоммерческая организация Межрайонный центр социального обслуживания населения "</a:t>
            </a:r>
            <a:r>
              <a:rPr lang="ru-RU" sz="1400" b="1" dirty="0" err="1" smtClean="0">
                <a:solidFill>
                  <a:srgbClr val="7030A0"/>
                </a:solidFill>
              </a:rPr>
              <a:t>Тиман</a:t>
            </a:r>
            <a:r>
              <a:rPr lang="ru-RU" sz="1400" b="1" dirty="0" smtClean="0">
                <a:solidFill>
                  <a:srgbClr val="7030A0"/>
                </a:solidFill>
              </a:rPr>
              <a:t>" </a:t>
            </a:r>
            <a:r>
              <a:rPr lang="be-BY" sz="1400" b="1" dirty="0" smtClean="0">
                <a:solidFill>
                  <a:srgbClr val="7030A0"/>
                </a:solidFill>
              </a:rPr>
              <a:t>(далее – </a:t>
            </a:r>
            <a:r>
              <a:rPr lang="ru-RU" sz="1400" b="1" dirty="0" smtClean="0">
                <a:solidFill>
                  <a:srgbClr val="7030A0"/>
                </a:solidFill>
              </a:rPr>
              <a:t>АНО ЦСОН «</a:t>
            </a:r>
            <a:r>
              <a:rPr lang="ru-RU" sz="1400" b="1" dirty="0" err="1" smtClean="0">
                <a:solidFill>
                  <a:srgbClr val="7030A0"/>
                </a:solidFill>
              </a:rPr>
              <a:t>Тиман</a:t>
            </a:r>
            <a:r>
              <a:rPr lang="ru-RU" sz="1400" b="1" dirty="0" smtClean="0">
                <a:solidFill>
                  <a:srgbClr val="7030A0"/>
                </a:solidFill>
              </a:rPr>
              <a:t>»</a:t>
            </a:r>
            <a:r>
              <a:rPr lang="be-BY" sz="1400" b="1" dirty="0" smtClean="0">
                <a:solidFill>
                  <a:srgbClr val="7030A0"/>
                </a:solidFill>
              </a:rPr>
              <a:t>) за</a:t>
            </a:r>
            <a:r>
              <a:rPr lang="ru-RU" sz="1400" b="1" dirty="0" smtClean="0">
                <a:solidFill>
                  <a:srgbClr val="7030A0"/>
                </a:solidFill>
              </a:rPr>
              <a:t>регистрирована в реестре поставщиков социальных услуг Республики Коми 07 августа 2017 года. К исполнению должностных обязанностей сотрудники приступили с 01 октября 2017 года.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</a:rPr>
              <a:t>Уже больше года мы занимаемся </a:t>
            </a:r>
            <a:r>
              <a:rPr lang="ru-RU" sz="1400" b="1" dirty="0" err="1" smtClean="0">
                <a:solidFill>
                  <a:srgbClr val="7030A0"/>
                </a:solidFill>
              </a:rPr>
              <a:t>соцобслуживанием</a:t>
            </a:r>
            <a:r>
              <a:rPr lang="ru-RU" sz="1400" b="1" dirty="0" smtClean="0">
                <a:solidFill>
                  <a:srgbClr val="7030A0"/>
                </a:solidFill>
              </a:rPr>
              <a:t> на дому граждан, проживающих на территории городских округов «Ухта» и «Вуктыл». В структуру организации входят три отделения: два из них в г. Ухте и одно — в г. Вуктыл. 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</a:rPr>
              <a:t>Сегодня востребованы такие социальные услуги, как социально-бытовые, социально-медицинские, социально-психологические, социально-правовые. Организация успешно реализует программу «Домашний праздник» — поздравления получателей социальных услуг на дому в праздничные и памятные даты. В этих мероприятиях участвуют ученики младших классов, а также дошкольники. Благодаря этой программе у наших подопечных улучшаются настроение и общее самочувствие, повышается уверенность в своих силах и в завтрашнем дне. 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</a:rPr>
              <a:t>Вместе с этим мы стараемся участвовать в конкурсах. Например, наш проект «Уход на дому» по организации досуга получателей социальных услуг и деятельности пункта проката технических средств реабилитации в этом году получил поддержку — грант в форме субсидии за счет средств республиканского бюджета Республики Коми. Для нас эта поддержка очень значима. И в ближайшем будущем мы планируем продолжить работу по реализации данного проекта. Параллельно по результатам опросов и анкетирования граждан будем разрабатывать дополнительные виды услуг и думать над решением будущих проектных задач с представлением их реализации.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0859" t="14583" r="60547" b="72222"/>
          <a:stretch>
            <a:fillRect/>
          </a:stretch>
        </p:blipFill>
        <p:spPr bwMode="auto">
          <a:xfrm>
            <a:off x="6715140" y="285728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643702" y="2928934"/>
            <a:ext cx="2214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КРЫЛОВА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ЛЮДМИЛА АРКАДЬЕВНА </a:t>
            </a:r>
            <a:r>
              <a:rPr lang="ru-RU" dirty="0" smtClean="0"/>
              <a:t>–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директор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АНО ЦСОН «</a:t>
            </a:r>
            <a:r>
              <a:rPr lang="ru-RU" b="1" i="1" dirty="0" err="1" smtClean="0">
                <a:solidFill>
                  <a:srgbClr val="7030A0"/>
                </a:solidFill>
              </a:rPr>
              <a:t>Тиман</a:t>
            </a:r>
            <a:r>
              <a:rPr lang="ru-RU" b="1" i="1" dirty="0" smtClean="0">
                <a:solidFill>
                  <a:srgbClr val="7030A0"/>
                </a:solidFill>
              </a:rPr>
              <a:t>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" descr="I:\САЙТ Тиман\об организации\фото структура.jpg"/>
          <p:cNvPicPr>
            <a:picLocks noChangeAspect="1" noChangeArrowheads="1"/>
          </p:cNvPicPr>
          <p:nvPr/>
        </p:nvPicPr>
        <p:blipFill>
          <a:blip r:embed="rId4" cstate="print"/>
          <a:srcRect l="12500" r="20312"/>
          <a:stretch>
            <a:fillRect/>
          </a:stretch>
        </p:blipFill>
        <p:spPr bwMode="auto">
          <a:xfrm>
            <a:off x="857224" y="142852"/>
            <a:ext cx="6929486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000636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Штатная численность организации - 70,3 чел.</a:t>
            </a:r>
            <a:endParaRPr lang="ru-RU" sz="1600" dirty="0" smtClean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По состоянию: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На 31.12.2018 года штатная численность работников АНО ЦСОН «</a:t>
            </a:r>
            <a:r>
              <a:rPr lang="ru-RU" sz="1600" dirty="0" err="1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Тиман</a:t>
            </a:r>
            <a:r>
              <a:rPr lang="ru-RU" sz="16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», предоставляющих социальные услуги составляет: </a:t>
            </a:r>
            <a:r>
              <a:rPr lang="ru-RU" sz="16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61,8</a:t>
            </a:r>
            <a:r>
              <a:rPr lang="ru-RU" sz="16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шт.ед.,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из них: Ухта – 49,5 </a:t>
            </a:r>
            <a:r>
              <a:rPr lang="ru-RU" sz="1600" dirty="0" err="1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шт.ед</a:t>
            </a:r>
            <a:r>
              <a:rPr lang="ru-RU" sz="1600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, Вуктыл – 12,05 шт.ед. (0,25 – квота для инвалидов)</a:t>
            </a:r>
            <a:endParaRPr lang="ru-RU" sz="1600" dirty="0" smtClean="0">
              <a:solidFill>
                <a:srgbClr val="7030A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628/000165b7-6c18235d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4405E9-6665-4448-A68C-0F4D79EC0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572140"/>
            <a:ext cx="107611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 descr="https://sun9-16.userapi.com/c850428/v850428686/19b9c5/O1426prffCA.jpg"/>
          <p:cNvPicPr>
            <a:picLocks noChangeAspect="1" noChangeArrowheads="1"/>
          </p:cNvPicPr>
          <p:nvPr/>
        </p:nvPicPr>
        <p:blipFill>
          <a:blip r:embed="rId4" cstate="print"/>
          <a:srcRect l="13915" t="7031" r="8163" b="37500"/>
          <a:stretch>
            <a:fillRect/>
          </a:stretch>
        </p:blipFill>
        <p:spPr bwMode="auto">
          <a:xfrm>
            <a:off x="5929322" y="4071942"/>
            <a:ext cx="1928826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https://sun9-64.userapi.com/c847122/v847122545/bb681/uHK9x3orDtg.jpg"/>
          <p:cNvPicPr>
            <a:picLocks noChangeAspect="1" noChangeArrowheads="1"/>
          </p:cNvPicPr>
          <p:nvPr/>
        </p:nvPicPr>
        <p:blipFill>
          <a:blip r:embed="rId5" cstate="print"/>
          <a:srcRect l="31704" t="20355" r="35296" b="44444"/>
          <a:stretch>
            <a:fillRect/>
          </a:stretch>
        </p:blipFill>
        <p:spPr bwMode="auto">
          <a:xfrm>
            <a:off x="1643042" y="4000504"/>
            <a:ext cx="200026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sun9-41.userapi.com/c627631/v627631382/19db/R7sZWfiSkE0.jpg"/>
          <p:cNvPicPr>
            <a:picLocks noChangeAspect="1" noChangeArrowheads="1"/>
          </p:cNvPicPr>
          <p:nvPr/>
        </p:nvPicPr>
        <p:blipFill>
          <a:blip r:embed="rId6" cstate="print"/>
          <a:srcRect l="77638" t="20674" r="13866" b="63050"/>
          <a:stretch>
            <a:fillRect/>
          </a:stretch>
        </p:blipFill>
        <p:spPr bwMode="auto">
          <a:xfrm>
            <a:off x="4357686" y="1285860"/>
            <a:ext cx="1714512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s://sun9-41.userapi.com/c627631/v627631382/19db/R7sZWfiSkE0.jpg"/>
          <p:cNvPicPr>
            <a:picLocks noChangeAspect="1" noChangeArrowheads="1"/>
          </p:cNvPicPr>
          <p:nvPr/>
        </p:nvPicPr>
        <p:blipFill>
          <a:blip r:embed="rId6" cstate="print"/>
          <a:srcRect l="69435" t="29472" r="23241" b="57771"/>
          <a:stretch>
            <a:fillRect/>
          </a:stretch>
        </p:blipFill>
        <p:spPr bwMode="auto">
          <a:xfrm>
            <a:off x="2214546" y="1214422"/>
            <a:ext cx="164307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s://pp.userapi.com/xLT8gVbG_I3WWUKuKLIjA18ha-uaTX5IrWNywQ/mP8VkPR8Buw.jpg"/>
          <p:cNvPicPr>
            <a:picLocks noChangeAspect="1" noChangeArrowheads="1"/>
          </p:cNvPicPr>
          <p:nvPr/>
        </p:nvPicPr>
        <p:blipFill>
          <a:blip r:embed="rId7" cstate="print"/>
          <a:srcRect l="9920" t="4280" r="57916" b="39260"/>
          <a:stretch>
            <a:fillRect/>
          </a:stretch>
        </p:blipFill>
        <p:spPr bwMode="auto">
          <a:xfrm>
            <a:off x="6715140" y="1142984"/>
            <a:ext cx="1928826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 l="31547" t="14583" r="61922" b="72222"/>
          <a:stretch>
            <a:fillRect/>
          </a:stretch>
        </p:blipFill>
        <p:spPr bwMode="auto">
          <a:xfrm>
            <a:off x="0" y="1785926"/>
            <a:ext cx="1857388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42844" y="0"/>
            <a:ext cx="349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Наша команда</a:t>
            </a:r>
            <a:endParaRPr lang="ru-RU" sz="4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071942"/>
            <a:ext cx="985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Крылова</a:t>
            </a:r>
          </a:p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Людмила </a:t>
            </a:r>
          </a:p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Аркадьевна</a:t>
            </a:r>
            <a:endParaRPr lang="ru-RU" sz="1200" dirty="0" smtClean="0"/>
          </a:p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директор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642918"/>
            <a:ext cx="2565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МОГО «Ухта»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3929066"/>
            <a:ext cx="3093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МОГО «Вуктыл»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3000372"/>
            <a:ext cx="1571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Мезецкая Надежда Ивановна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заведующий  ОСО 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на дому № 1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3000372"/>
            <a:ext cx="171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Коваленко Анастасия Александровна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заведующий  ОСО 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на дому № 2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3071810"/>
            <a:ext cx="178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7030A0"/>
                </a:solidFill>
              </a:rPr>
              <a:t>Потолицына</a:t>
            </a:r>
            <a:r>
              <a:rPr lang="ru-RU" sz="1200" b="1" dirty="0" smtClean="0">
                <a:solidFill>
                  <a:srgbClr val="7030A0"/>
                </a:solidFill>
              </a:rPr>
              <a:t>  Анна Владимировна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Специалист 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по социальной работе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00166" y="5929330"/>
            <a:ext cx="214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7030A0"/>
                </a:solidFill>
              </a:rPr>
              <a:t>Ерахтина</a:t>
            </a:r>
            <a:r>
              <a:rPr lang="ru-RU" sz="1200" b="1" dirty="0" smtClean="0">
                <a:solidFill>
                  <a:srgbClr val="7030A0"/>
                </a:solidFill>
              </a:rPr>
              <a:t> Любовь </a:t>
            </a:r>
          </a:p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Александровна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заведующий  ОСО 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на дому № 3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72132" y="5857892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Божок Тамара </a:t>
            </a:r>
          </a:p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Викторовна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Специалист 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по социальной работе</a:t>
            </a:r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2049</Words>
  <Application>Microsoft Office PowerPoint</Application>
  <PresentationFormat>Экран (4:3)</PresentationFormat>
  <Paragraphs>840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Adminka</dc:creator>
  <cp:lastModifiedBy>Adminka</cp:lastModifiedBy>
  <cp:revision>146</cp:revision>
  <dcterms:created xsi:type="dcterms:W3CDTF">2019-09-13T14:59:33Z</dcterms:created>
  <dcterms:modified xsi:type="dcterms:W3CDTF">2019-09-18T13:35:30Z</dcterms:modified>
</cp:coreProperties>
</file>